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comment1.xml" ContentType="application/vnd.openxmlformats-officedocument.presentationml.comment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Lst>
  <p:notesMasterIdLst>
    <p:notesMasterId r:id="rId25"/>
  </p:notesMasterIdLst>
  <p:sldIdLst>
    <p:sldId id="256" r:id="rId5"/>
    <p:sldId id="257" r:id="rId6"/>
    <p:sldId id="258" r:id="rId7"/>
    <p:sldId id="259" r:id="rId8"/>
    <p:sldId id="260" r:id="rId9"/>
    <p:sldId id="261" r:id="rId10"/>
    <p:sldId id="262" r:id="rId11"/>
    <p:sldId id="263" r:id="rId12"/>
    <p:sldId id="272" r:id="rId13"/>
    <p:sldId id="265" r:id="rId14"/>
    <p:sldId id="266" r:id="rId15"/>
    <p:sldId id="276" r:id="rId16"/>
    <p:sldId id="273" r:id="rId17"/>
    <p:sldId id="277" r:id="rId18"/>
    <p:sldId id="274" r:id="rId19"/>
    <p:sldId id="278" r:id="rId20"/>
    <p:sldId id="275" r:id="rId21"/>
    <p:sldId id="267" r:id="rId22"/>
    <p:sldId id="268" r:id="rId23"/>
    <p:sldId id="270" r:id="rId24"/>
  </p:sldIdLst>
  <p:sldSz cx="9144000" cy="5143500" type="screen16x9"/>
  <p:notesSz cx="6858000" cy="9144000"/>
  <p:embeddedFontLst>
    <p:embeddedFont>
      <p:font typeface="Montserrat" pitchFamily="2" charset="77"/>
      <p:regular r:id="rId26"/>
      <p:bold r:id="rId27"/>
      <p:italic r:id="rId28"/>
      <p:boldItalic r:id="rId29"/>
    </p:embeddedFont>
    <p:embeddedFont>
      <p:font typeface="Montserrat Medium" pitchFamily="2" charset="77"/>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eem Gardner"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9"/>
    <p:restoredTop sz="94710"/>
  </p:normalViewPr>
  <p:slideViewPr>
    <p:cSldViewPr snapToGrid="0">
      <p:cViewPr varScale="1">
        <p:scale>
          <a:sx n="76" d="100"/>
          <a:sy n="76" d="100"/>
        </p:scale>
        <p:origin x="208" y="2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7.fntdata"/><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2-07-14T01:00:15.740" idx="1">
    <p:pos x="6000" y="0"/>
    <p:text>@jordan@canurta.com can we add a page after this one with an image of the male transformed and female transformed and Allude to next part of the story. Will be good for me to have</p:text>
  </p:cm>
</p:cmLst>
</file>

<file path=ppt/media/image1.pn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1a5d7dcf6d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1a5d7dcf6d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Name: Go Deeper</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1a2f06f13d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1a2f06f13d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External Link</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Description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01D8EFB4-FCC6-8ADA-CFDC-B9671396F98E}"/>
            </a:ext>
          </a:extLst>
        </p:cNvPr>
        <p:cNvGrpSpPr/>
        <p:nvPr/>
      </p:nvGrpSpPr>
      <p:grpSpPr>
        <a:xfrm>
          <a:off x="0" y="0"/>
          <a:ext cx="0" cy="0"/>
          <a:chOff x="0" y="0"/>
          <a:chExt cx="0" cy="0"/>
        </a:xfrm>
      </p:grpSpPr>
      <p:sp>
        <p:nvSpPr>
          <p:cNvPr id="124" name="Google Shape;124;g11a5d7dcf6d_0_39:notes">
            <a:extLst>
              <a:ext uri="{FF2B5EF4-FFF2-40B4-BE49-F238E27FC236}">
                <a16:creationId xmlns:a16="http://schemas.microsoft.com/office/drawing/2014/main" id="{79D1BCD9-88E8-2E5C-523D-5FE3DB92CC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1a5d7dcf6d_0_39:notes">
            <a:extLst>
              <a:ext uri="{FF2B5EF4-FFF2-40B4-BE49-F238E27FC236}">
                <a16:creationId xmlns:a16="http://schemas.microsoft.com/office/drawing/2014/main" id="{C631040E-60D1-06FD-5E8E-1D042214BC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Name: Go Deeper</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extLst>
      <p:ext uri="{BB962C8B-B14F-4D97-AF65-F5344CB8AC3E}">
        <p14:creationId xmlns:p14="http://schemas.microsoft.com/office/powerpoint/2010/main" val="2792215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a:extLst>
            <a:ext uri="{FF2B5EF4-FFF2-40B4-BE49-F238E27FC236}">
              <a16:creationId xmlns:a16="http://schemas.microsoft.com/office/drawing/2014/main" id="{E3A6F8AE-8309-822A-C058-9361FF514D58}"/>
            </a:ext>
          </a:extLst>
        </p:cNvPr>
        <p:cNvGrpSpPr/>
        <p:nvPr/>
      </p:nvGrpSpPr>
      <p:grpSpPr>
        <a:xfrm>
          <a:off x="0" y="0"/>
          <a:ext cx="0" cy="0"/>
          <a:chOff x="0" y="0"/>
          <a:chExt cx="0" cy="0"/>
        </a:xfrm>
      </p:grpSpPr>
      <p:sp>
        <p:nvSpPr>
          <p:cNvPr id="130" name="Google Shape;130;g11a2f06f13d_0_157:notes">
            <a:extLst>
              <a:ext uri="{FF2B5EF4-FFF2-40B4-BE49-F238E27FC236}">
                <a16:creationId xmlns:a16="http://schemas.microsoft.com/office/drawing/2014/main" id="{F45BA6B5-D339-E3ED-EFF6-4F932C9785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1a2f06f13d_0_157:notes">
            <a:extLst>
              <a:ext uri="{FF2B5EF4-FFF2-40B4-BE49-F238E27FC236}">
                <a16:creationId xmlns:a16="http://schemas.microsoft.com/office/drawing/2014/main" id="{98DC24A7-14F1-2AE0-F445-F18DB047E4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External Link</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Description</a:t>
            </a:r>
            <a:endParaRPr/>
          </a:p>
        </p:txBody>
      </p:sp>
    </p:spTree>
    <p:extLst>
      <p:ext uri="{BB962C8B-B14F-4D97-AF65-F5344CB8AC3E}">
        <p14:creationId xmlns:p14="http://schemas.microsoft.com/office/powerpoint/2010/main" val="25357636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90AF64DF-177C-F128-2EBC-16298E6D5CC1}"/>
            </a:ext>
          </a:extLst>
        </p:cNvPr>
        <p:cNvGrpSpPr/>
        <p:nvPr/>
      </p:nvGrpSpPr>
      <p:grpSpPr>
        <a:xfrm>
          <a:off x="0" y="0"/>
          <a:ext cx="0" cy="0"/>
          <a:chOff x="0" y="0"/>
          <a:chExt cx="0" cy="0"/>
        </a:xfrm>
      </p:grpSpPr>
      <p:sp>
        <p:nvSpPr>
          <p:cNvPr id="124" name="Google Shape;124;g11a5d7dcf6d_0_39:notes">
            <a:extLst>
              <a:ext uri="{FF2B5EF4-FFF2-40B4-BE49-F238E27FC236}">
                <a16:creationId xmlns:a16="http://schemas.microsoft.com/office/drawing/2014/main" id="{FEBF1980-98AE-84EB-9362-DD7093412A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1a5d7dcf6d_0_39:notes">
            <a:extLst>
              <a:ext uri="{FF2B5EF4-FFF2-40B4-BE49-F238E27FC236}">
                <a16:creationId xmlns:a16="http://schemas.microsoft.com/office/drawing/2014/main" id="{522DE667-DB48-A668-93B5-22E1DFBF46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Name: Go Deeper</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extLst>
      <p:ext uri="{BB962C8B-B14F-4D97-AF65-F5344CB8AC3E}">
        <p14:creationId xmlns:p14="http://schemas.microsoft.com/office/powerpoint/2010/main" val="2260152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a:extLst>
            <a:ext uri="{FF2B5EF4-FFF2-40B4-BE49-F238E27FC236}">
              <a16:creationId xmlns:a16="http://schemas.microsoft.com/office/drawing/2014/main" id="{D63D6EA6-AEBD-3405-1FF0-7D93AFA763F8}"/>
            </a:ext>
          </a:extLst>
        </p:cNvPr>
        <p:cNvGrpSpPr/>
        <p:nvPr/>
      </p:nvGrpSpPr>
      <p:grpSpPr>
        <a:xfrm>
          <a:off x="0" y="0"/>
          <a:ext cx="0" cy="0"/>
          <a:chOff x="0" y="0"/>
          <a:chExt cx="0" cy="0"/>
        </a:xfrm>
      </p:grpSpPr>
      <p:sp>
        <p:nvSpPr>
          <p:cNvPr id="130" name="Google Shape;130;g11a2f06f13d_0_157:notes">
            <a:extLst>
              <a:ext uri="{FF2B5EF4-FFF2-40B4-BE49-F238E27FC236}">
                <a16:creationId xmlns:a16="http://schemas.microsoft.com/office/drawing/2014/main" id="{91DB5BB1-7890-C6F5-3482-BAB5BC2BCF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1a2f06f13d_0_157:notes">
            <a:extLst>
              <a:ext uri="{FF2B5EF4-FFF2-40B4-BE49-F238E27FC236}">
                <a16:creationId xmlns:a16="http://schemas.microsoft.com/office/drawing/2014/main" id="{995F7A69-B602-F8CD-F74E-A5D847D512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External Link</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Description</a:t>
            </a:r>
            <a:endParaRPr/>
          </a:p>
        </p:txBody>
      </p:sp>
    </p:spTree>
    <p:extLst>
      <p:ext uri="{BB962C8B-B14F-4D97-AF65-F5344CB8AC3E}">
        <p14:creationId xmlns:p14="http://schemas.microsoft.com/office/powerpoint/2010/main" val="14640016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F9EBED3F-138C-C9BB-AFF3-D97AA5ABEFD8}"/>
            </a:ext>
          </a:extLst>
        </p:cNvPr>
        <p:cNvGrpSpPr/>
        <p:nvPr/>
      </p:nvGrpSpPr>
      <p:grpSpPr>
        <a:xfrm>
          <a:off x="0" y="0"/>
          <a:ext cx="0" cy="0"/>
          <a:chOff x="0" y="0"/>
          <a:chExt cx="0" cy="0"/>
        </a:xfrm>
      </p:grpSpPr>
      <p:sp>
        <p:nvSpPr>
          <p:cNvPr id="124" name="Google Shape;124;g11a5d7dcf6d_0_39:notes">
            <a:extLst>
              <a:ext uri="{FF2B5EF4-FFF2-40B4-BE49-F238E27FC236}">
                <a16:creationId xmlns:a16="http://schemas.microsoft.com/office/drawing/2014/main" id="{FC3C8B2B-C9E1-45DB-4BCE-F643A9709F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1a5d7dcf6d_0_39:notes">
            <a:extLst>
              <a:ext uri="{FF2B5EF4-FFF2-40B4-BE49-F238E27FC236}">
                <a16:creationId xmlns:a16="http://schemas.microsoft.com/office/drawing/2014/main" id="{1FE4AAEE-5B50-4664-FB89-D958B4221B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Name: Go Deeper</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extLst>
      <p:ext uri="{BB962C8B-B14F-4D97-AF65-F5344CB8AC3E}">
        <p14:creationId xmlns:p14="http://schemas.microsoft.com/office/powerpoint/2010/main" val="1512902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a:extLst>
            <a:ext uri="{FF2B5EF4-FFF2-40B4-BE49-F238E27FC236}">
              <a16:creationId xmlns:a16="http://schemas.microsoft.com/office/drawing/2014/main" id="{91226B75-73E2-5AB8-9387-16E5CA5D6597}"/>
            </a:ext>
          </a:extLst>
        </p:cNvPr>
        <p:cNvGrpSpPr/>
        <p:nvPr/>
      </p:nvGrpSpPr>
      <p:grpSpPr>
        <a:xfrm>
          <a:off x="0" y="0"/>
          <a:ext cx="0" cy="0"/>
          <a:chOff x="0" y="0"/>
          <a:chExt cx="0" cy="0"/>
        </a:xfrm>
      </p:grpSpPr>
      <p:sp>
        <p:nvSpPr>
          <p:cNvPr id="130" name="Google Shape;130;g11a2f06f13d_0_157:notes">
            <a:extLst>
              <a:ext uri="{FF2B5EF4-FFF2-40B4-BE49-F238E27FC236}">
                <a16:creationId xmlns:a16="http://schemas.microsoft.com/office/drawing/2014/main" id="{E27D62E5-BB3F-7792-54CB-419D863F1F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1a2f06f13d_0_157:notes">
            <a:extLst>
              <a:ext uri="{FF2B5EF4-FFF2-40B4-BE49-F238E27FC236}">
                <a16:creationId xmlns:a16="http://schemas.microsoft.com/office/drawing/2014/main" id="{D486381D-EA3C-1B4B-67A0-C7E191364D3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External Link</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Description</a:t>
            </a:r>
            <a:endParaRPr/>
          </a:p>
        </p:txBody>
      </p:sp>
    </p:spTree>
    <p:extLst>
      <p:ext uri="{BB962C8B-B14F-4D97-AF65-F5344CB8AC3E}">
        <p14:creationId xmlns:p14="http://schemas.microsoft.com/office/powerpoint/2010/main" val="23719414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1a5d7dcf6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1a5d7dcf6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Name: Second Encounter - The Gift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She is pleased. Grants u</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14306b9925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14306b9925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d6a43c8181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d6a43c818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d6a43c8181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d6a43c8181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1a2f06f13d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1a2f06f13d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External Link</a:t>
            </a:r>
            <a:endParaRPr/>
          </a:p>
          <a:p>
            <a:pPr marL="0" lvl="0" indent="0" algn="l" rtl="0">
              <a:spcBef>
                <a:spcPts val="0"/>
              </a:spcBef>
              <a:spcAft>
                <a:spcPts val="0"/>
              </a:spcAft>
              <a:buNone/>
            </a:pPr>
            <a:r>
              <a:rPr lang="en"/>
              <a:t>Description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1e140e02c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1e140e02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1a2f06f13d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1a2f06f13d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1a5d7dcf6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1a5d7dcf6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Episode 2: The Journey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1a2f06f13d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1a2f06f13d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External Link</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Description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1a5d7dcf6d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1a5d7dcf6d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Name: First Encounter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 are directed to seek the path through the mountain</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a:extLst>
            <a:ext uri="{FF2B5EF4-FFF2-40B4-BE49-F238E27FC236}">
              <a16:creationId xmlns:a16="http://schemas.microsoft.com/office/drawing/2014/main" id="{44122F54-308B-F77F-2A74-22DBEEABBFA5}"/>
            </a:ext>
          </a:extLst>
        </p:cNvPr>
        <p:cNvGrpSpPr/>
        <p:nvPr/>
      </p:nvGrpSpPr>
      <p:grpSpPr>
        <a:xfrm>
          <a:off x="0" y="0"/>
          <a:ext cx="0" cy="0"/>
          <a:chOff x="0" y="0"/>
          <a:chExt cx="0" cy="0"/>
        </a:xfrm>
      </p:grpSpPr>
      <p:sp>
        <p:nvSpPr>
          <p:cNvPr id="117" name="Google Shape;117;g11a2f06f13d_0_151:notes">
            <a:extLst>
              <a:ext uri="{FF2B5EF4-FFF2-40B4-BE49-F238E27FC236}">
                <a16:creationId xmlns:a16="http://schemas.microsoft.com/office/drawing/2014/main" id="{B71E8C54-28DA-3196-3485-9107BA2CAA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1a2f06f13d_0_151:notes">
            <a:extLst>
              <a:ext uri="{FF2B5EF4-FFF2-40B4-BE49-F238E27FC236}">
                <a16:creationId xmlns:a16="http://schemas.microsoft.com/office/drawing/2014/main" id="{81FBFDD5-82B4-DB01-AC5F-F63C92762C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External Link</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Description</a:t>
            </a:r>
            <a:endParaRPr/>
          </a:p>
        </p:txBody>
      </p:sp>
    </p:spTree>
    <p:extLst>
      <p:ext uri="{BB962C8B-B14F-4D97-AF65-F5344CB8AC3E}">
        <p14:creationId xmlns:p14="http://schemas.microsoft.com/office/powerpoint/2010/main" val="17293655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p:cSld name="AUTOLAYOUT">
    <p:bg>
      <p:bgPr>
        <a:solidFill>
          <a:srgbClr val="FFFFFF"/>
        </a:solidFill>
        <a:effectLst/>
      </p:bgPr>
    </p:bg>
    <p:spTree>
      <p:nvGrpSpPr>
        <p:cNvPr id="1" name="Shape 51"/>
        <p:cNvGrpSpPr/>
        <p:nvPr/>
      </p:nvGrpSpPr>
      <p:grpSpPr>
        <a:xfrm>
          <a:off x="0" y="0"/>
          <a:ext cx="0" cy="0"/>
          <a:chOff x="0" y="0"/>
          <a:chExt cx="0" cy="0"/>
        </a:xfrm>
      </p:grpSpPr>
      <p:sp>
        <p:nvSpPr>
          <p:cNvPr id="52" name="Google Shape;52;p13"/>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1">
  <p:cSld name="AUTOLAYOUT_1">
    <p:bg>
      <p:bgPr>
        <a:solidFill>
          <a:srgbClr val="FFFFFF"/>
        </a:solidFill>
        <a:effectLst/>
      </p:bgPr>
    </p:bg>
    <p:spTree>
      <p:nvGrpSpPr>
        <p:cNvPr id="1" name="Shape 54"/>
        <p:cNvGrpSpPr/>
        <p:nvPr/>
      </p:nvGrpSpPr>
      <p:grpSpPr>
        <a:xfrm>
          <a:off x="0" y="0"/>
          <a:ext cx="0" cy="0"/>
          <a:chOff x="0" y="0"/>
          <a:chExt cx="0" cy="0"/>
        </a:xfrm>
      </p:grpSpPr>
      <p:sp>
        <p:nvSpPr>
          <p:cNvPr id="55" name="Google Shape;55;p14"/>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4"/>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2">
  <p:cSld name="AUTOLAYOUT_2">
    <p:bg>
      <p:bgPr>
        <a:solidFill>
          <a:srgbClr val="FFFFFF"/>
        </a:solidFill>
        <a:effectLst/>
      </p:bgPr>
    </p:bg>
    <p:spTree>
      <p:nvGrpSpPr>
        <p:cNvPr id="1" name="Shape 57"/>
        <p:cNvGrpSpPr/>
        <p:nvPr/>
      </p:nvGrpSpPr>
      <p:grpSpPr>
        <a:xfrm>
          <a:off x="0" y="0"/>
          <a:ext cx="0" cy="0"/>
          <a:chOff x="0" y="0"/>
          <a:chExt cx="0" cy="0"/>
        </a:xfrm>
      </p:grpSpPr>
      <p:sp>
        <p:nvSpPr>
          <p:cNvPr id="58" name="Google Shape;58;p15"/>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3">
  <p:cSld name="AUTOLAYOUT_3">
    <p:bg>
      <p:bgPr>
        <a:solidFill>
          <a:srgbClr val="FFFFFF"/>
        </a:solidFill>
        <a:effectLst/>
      </p:bgPr>
    </p:bg>
    <p:spTree>
      <p:nvGrpSpPr>
        <p:cNvPr id="1" name="Shape 60"/>
        <p:cNvGrpSpPr/>
        <p:nvPr/>
      </p:nvGrpSpPr>
      <p:grpSpPr>
        <a:xfrm>
          <a:off x="0" y="0"/>
          <a:ext cx="0" cy="0"/>
          <a:chOff x="0" y="0"/>
          <a:chExt cx="0" cy="0"/>
        </a:xfrm>
      </p:grpSpPr>
      <p:sp>
        <p:nvSpPr>
          <p:cNvPr id="61" name="Google Shape;61;p16"/>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6"/>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rgbClr val="023334"/>
                </a:solidFill>
              </a:defRPr>
            </a:lvl1pPr>
            <a:lvl2pPr lvl="1">
              <a:buNone/>
              <a:defRPr>
                <a:solidFill>
                  <a:srgbClr val="023334"/>
                </a:solidFill>
              </a:defRPr>
            </a:lvl2pPr>
            <a:lvl3pPr lvl="2">
              <a:buNone/>
              <a:defRPr>
                <a:solidFill>
                  <a:srgbClr val="023334"/>
                </a:solidFill>
              </a:defRPr>
            </a:lvl3pPr>
            <a:lvl4pPr lvl="3">
              <a:buNone/>
              <a:defRPr>
                <a:solidFill>
                  <a:srgbClr val="023334"/>
                </a:solidFill>
              </a:defRPr>
            </a:lvl4pPr>
            <a:lvl5pPr lvl="4">
              <a:buNone/>
              <a:defRPr>
                <a:solidFill>
                  <a:srgbClr val="023334"/>
                </a:solidFill>
              </a:defRPr>
            </a:lvl5pPr>
            <a:lvl6pPr lvl="5">
              <a:buNone/>
              <a:defRPr>
                <a:solidFill>
                  <a:srgbClr val="023334"/>
                </a:solidFill>
              </a:defRPr>
            </a:lvl6pPr>
            <a:lvl7pPr lvl="6">
              <a:buNone/>
              <a:defRPr>
                <a:solidFill>
                  <a:srgbClr val="023334"/>
                </a:solidFill>
              </a:defRPr>
            </a:lvl7pPr>
            <a:lvl8pPr lvl="7">
              <a:buNone/>
              <a:defRPr>
                <a:solidFill>
                  <a:srgbClr val="023334"/>
                </a:solidFill>
              </a:defRPr>
            </a:lvl8pPr>
            <a:lvl9pPr lvl="8">
              <a:buNone/>
              <a:defRPr>
                <a:solidFill>
                  <a:srgbClr val="02333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solidFill>
                <a:srgbClr val="023334"/>
              </a:solidFill>
            </a:endParaRPr>
          </a:p>
        </p:txBody>
      </p:sp>
      <p:pic>
        <p:nvPicPr>
          <p:cNvPr id="9" name="Google Shape;9;p1"/>
          <p:cNvPicPr preferRelativeResize="0"/>
          <p:nvPr/>
        </p:nvPicPr>
        <p:blipFill>
          <a:blip r:embed="rId17" cstate="screen">
            <a:alphaModFix/>
            <a:extLst>
              <a:ext uri="{28A0092B-C50C-407E-A947-70E740481C1C}">
                <a14:useLocalDpi xmlns:a14="http://schemas.microsoft.com/office/drawing/2010/main"/>
              </a:ext>
            </a:extLst>
          </a:blip>
          <a:stretch>
            <a:fillRect/>
          </a:stretch>
        </p:blipFill>
        <p:spPr>
          <a:xfrm>
            <a:off x="173025" y="4814737"/>
            <a:ext cx="462849" cy="905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D3844">
            <a:alpha val="99610"/>
          </a:srgbClr>
        </a:solidFill>
        <a:effectLst/>
      </p:bgPr>
    </p:bg>
    <p:spTree>
      <p:nvGrpSpPr>
        <p:cNvPr id="1" name="Shape 66"/>
        <p:cNvGrpSpPr/>
        <p:nvPr/>
      </p:nvGrpSpPr>
      <p:grpSpPr>
        <a:xfrm>
          <a:off x="0" y="0"/>
          <a:ext cx="0" cy="0"/>
          <a:chOff x="0" y="0"/>
          <a:chExt cx="0" cy="0"/>
        </a:xfrm>
      </p:grpSpPr>
      <p:sp>
        <p:nvSpPr>
          <p:cNvPr id="67" name="Google Shape;67;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pic>
        <p:nvPicPr>
          <p:cNvPr id="3" name="Picture 2" descr="A person with long hair and glowing eyes&#10;&#10;Description automatically generated">
            <a:extLst>
              <a:ext uri="{FF2B5EF4-FFF2-40B4-BE49-F238E27FC236}">
                <a16:creationId xmlns:a16="http://schemas.microsoft.com/office/drawing/2014/main" id="{1A4A4297-F372-ACB3-D641-9F1E5BCD2FF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4564" y="-76148"/>
            <a:ext cx="9393128" cy="529579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8" name="Google Shape;128;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pic>
        <p:nvPicPr>
          <p:cNvPr id="3" name="Picture 2" descr="A cartoon of two people in a room with circles and lights&#10;&#10;Description automatically generated">
            <a:extLst>
              <a:ext uri="{FF2B5EF4-FFF2-40B4-BE49-F238E27FC236}">
                <a16:creationId xmlns:a16="http://schemas.microsoft.com/office/drawing/2014/main" id="{CBB337E3-D65B-AD0B-0605-805B0987C7E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4000" cy="522514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7"/>
          <p:cNvSpPr txBox="1">
            <a:spLocks noGrp="1"/>
          </p:cNvSpPr>
          <p:nvPr>
            <p:ph type="body" idx="1"/>
          </p:nvPr>
        </p:nvSpPr>
        <p:spPr>
          <a:xfrm>
            <a:off x="226208" y="781200"/>
            <a:ext cx="8520600" cy="741600"/>
          </a:xfrm>
          <a:prstGeom prst="rect">
            <a:avLst/>
          </a:prstGeom>
        </p:spPr>
        <p:txBody>
          <a:bodyPr spcFirstLastPara="1" wrap="square" lIns="91425" tIns="91425" rIns="91425" bIns="91425" anchor="t" anchorCtr="0">
            <a:noAutofit/>
          </a:bodyPr>
          <a:lstStyle/>
          <a:p>
            <a:pPr marL="114300" indent="0" algn="ctr">
              <a:buNone/>
            </a:pPr>
            <a:r>
              <a:rPr lang="en-CA" sz="1100" dirty="0">
                <a:solidFill>
                  <a:srgbClr val="023334"/>
                </a:solidFill>
                <a:latin typeface="Montserrat"/>
              </a:rPr>
              <a:t>Zyra forced herself to stand, the weight of exhaustion pressing down on her. Her shield had shattered, leaving her vulnerable, but she wasn’t finished. The Orb pulsed in her hands, a faint glow that refused to die. Taking a steady breath, she raised her staff, and the turquoise energy reignited, stronger than before.</a:t>
            </a:r>
          </a:p>
          <a:p>
            <a:pPr marL="114300" indent="0" algn="ctr">
              <a:buNone/>
            </a:pPr>
            <a:endParaRPr lang="en-CA" sz="1100" dirty="0">
              <a:solidFill>
                <a:srgbClr val="023334"/>
              </a:solidFill>
              <a:latin typeface="Montserrat"/>
            </a:endParaRPr>
          </a:p>
          <a:p>
            <a:pPr marL="114300" indent="0" algn="ctr">
              <a:buNone/>
            </a:pPr>
            <a:r>
              <a:rPr lang="en-CA" sz="1100" dirty="0">
                <a:solidFill>
                  <a:srgbClr val="023334"/>
                </a:solidFill>
                <a:latin typeface="Montserrat"/>
              </a:rPr>
              <a:t>The shattered fragments of her shield reformed, blazing into an unbreakable barrier of light. With a cry of defiance, she drove the staff into the cracked obsidian ground, unleashing a shockwave that rippled outward. </a:t>
            </a:r>
            <a:r>
              <a:rPr lang="en-CA" sz="1100" dirty="0" err="1">
                <a:solidFill>
                  <a:srgbClr val="023334"/>
                </a:solidFill>
                <a:latin typeface="Montserrat"/>
              </a:rPr>
              <a:t>Atroxys</a:t>
            </a:r>
            <a:r>
              <a:rPr lang="en-CA" sz="1100" dirty="0">
                <a:solidFill>
                  <a:srgbClr val="023334"/>
                </a:solidFill>
                <a:latin typeface="Montserrat"/>
              </a:rPr>
              <a:t> stumbled, his massive frame struggling to hold steady, while </a:t>
            </a:r>
            <a:r>
              <a:rPr lang="en-CA" sz="1100" dirty="0" err="1">
                <a:solidFill>
                  <a:srgbClr val="023334"/>
                </a:solidFill>
                <a:latin typeface="Montserrat"/>
              </a:rPr>
              <a:t>Mnemoros’s</a:t>
            </a:r>
            <a:r>
              <a:rPr lang="en-CA" sz="1100" dirty="0">
                <a:solidFill>
                  <a:srgbClr val="023334"/>
                </a:solidFill>
                <a:latin typeface="Montserrat"/>
              </a:rPr>
              <a:t> spectral form flickered wildly, his claws retreating into shadow. The villains staggered, their dark auras wavering under the surge of her power.</a:t>
            </a:r>
          </a:p>
          <a:p>
            <a:pPr marL="114300" indent="0" algn="ctr">
              <a:buNone/>
            </a:pPr>
            <a:endParaRPr lang="en-CA" sz="1100" dirty="0">
              <a:solidFill>
                <a:srgbClr val="023334"/>
              </a:solidFill>
              <a:latin typeface="Montserrat"/>
            </a:endParaRPr>
          </a:p>
          <a:p>
            <a:pPr marL="114300" indent="0" algn="ctr">
              <a:buNone/>
            </a:pPr>
            <a:r>
              <a:rPr lang="en-CA" sz="1100" dirty="0">
                <a:solidFill>
                  <a:srgbClr val="023334"/>
                </a:solidFill>
                <a:latin typeface="Montserrat"/>
              </a:rPr>
              <a:t>The battlefield erupted with turquoise energy, the cracks in the ground glowing like veins of light. The red lightning in the sky dimmed, fading as Zyra’s light overwhelmed the storm. Her staff burned with overwhelming power, the ground beneath her trembling as her strength grew.</a:t>
            </a:r>
          </a:p>
          <a:p>
            <a:pPr marL="114300" indent="0" algn="ctr">
              <a:buNone/>
            </a:pPr>
            <a:endParaRPr lang="en-CA" sz="1100" dirty="0">
              <a:solidFill>
                <a:srgbClr val="023334"/>
              </a:solidFill>
              <a:latin typeface="Montserrat"/>
            </a:endParaRPr>
          </a:p>
          <a:p>
            <a:pPr marL="114300" indent="0" algn="ctr">
              <a:buNone/>
            </a:pPr>
            <a:r>
              <a:rPr lang="en-CA" sz="1100" dirty="0" err="1">
                <a:solidFill>
                  <a:srgbClr val="023334"/>
                </a:solidFill>
                <a:latin typeface="Montserrat"/>
              </a:rPr>
              <a:t>Mnemoros</a:t>
            </a:r>
            <a:r>
              <a:rPr lang="en-CA" sz="1100" dirty="0">
                <a:solidFill>
                  <a:srgbClr val="023334"/>
                </a:solidFill>
                <a:latin typeface="Montserrat"/>
              </a:rPr>
              <a:t> hissed, his spectral form beginning to dissipate into a haze of shadows. </a:t>
            </a:r>
            <a:r>
              <a:rPr lang="en-CA" sz="1100" dirty="0" err="1">
                <a:solidFill>
                  <a:srgbClr val="023334"/>
                </a:solidFill>
                <a:latin typeface="Montserrat"/>
              </a:rPr>
              <a:t>Atroxys’s</a:t>
            </a:r>
            <a:r>
              <a:rPr lang="en-CA" sz="1100" dirty="0">
                <a:solidFill>
                  <a:srgbClr val="023334"/>
                </a:solidFill>
                <a:latin typeface="Montserrat"/>
              </a:rPr>
              <a:t> barbed chains fell limp at his sides, their sinister glow extinguished. For the first time, the darkness faltered, and Zyra’s unyielding determination shone through. Her fierce, resolute expression left no doubt—she would not back down.</a:t>
            </a:r>
          </a:p>
          <a:p>
            <a:pPr marL="114300" indent="0" algn="ctr">
              <a:buNone/>
            </a:pPr>
            <a:endParaRPr lang="en-CA" sz="1100" dirty="0">
              <a:solidFill>
                <a:srgbClr val="023334"/>
              </a:solidFill>
              <a:latin typeface="Montserrat"/>
            </a:endParaRPr>
          </a:p>
          <a:p>
            <a:pPr marL="114300" indent="0" algn="ctr">
              <a:buNone/>
            </a:pPr>
            <a:r>
              <a:rPr lang="en-CA" sz="1100" dirty="0">
                <a:solidFill>
                  <a:srgbClr val="023334"/>
                </a:solidFill>
                <a:latin typeface="Montserrat"/>
              </a:rPr>
              <a:t>As the villains hesitated, struggling to regroup, Zyra took her stance once more, ready to press the attack. The balance of the battle had shifted, and her light was winning.</a:t>
            </a:r>
          </a:p>
          <a:p>
            <a:pPr marL="0" lvl="0" indent="0" algn="ctr" rtl="0">
              <a:spcBef>
                <a:spcPts val="0"/>
              </a:spcBef>
              <a:spcAft>
                <a:spcPts val="0"/>
              </a:spcAft>
              <a:buNone/>
            </a:pPr>
            <a:endParaRPr sz="1100" dirty="0">
              <a:solidFill>
                <a:srgbClr val="023334"/>
              </a:solidFill>
              <a:latin typeface="Montserrat"/>
              <a:ea typeface="Montserrat"/>
              <a:cs typeface="Montserrat"/>
              <a:sym typeface="Montserrat"/>
            </a:endParaRPr>
          </a:p>
        </p:txBody>
      </p:sp>
      <p:sp>
        <p:nvSpPr>
          <p:cNvPr id="134" name="Google Shape;13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sp>
        <p:nvSpPr>
          <p:cNvPr id="135" name="Google Shape;135;p27"/>
          <p:cNvSpPr txBox="1"/>
          <p:nvPr/>
        </p:nvSpPr>
        <p:spPr>
          <a:xfrm>
            <a:off x="292200" y="381000"/>
            <a:ext cx="3968904"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023334"/>
                </a:solidFill>
                <a:latin typeface="Montserrat"/>
                <a:ea typeface="Montserrat"/>
                <a:cs typeface="Montserrat"/>
                <a:sym typeface="Montserrat"/>
              </a:rPr>
              <a:t>Zyra’s Resolve Part 2</a:t>
            </a:r>
            <a:endParaRPr b="1" dirty="0">
              <a:solidFill>
                <a:srgbClr val="023334"/>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99669383-5691-A97E-D112-E6B7A0C78863}"/>
            </a:ext>
          </a:extLst>
        </p:cNvPr>
        <p:cNvGrpSpPr/>
        <p:nvPr/>
      </p:nvGrpSpPr>
      <p:grpSpPr>
        <a:xfrm>
          <a:off x="0" y="0"/>
          <a:ext cx="0" cy="0"/>
          <a:chOff x="0" y="0"/>
          <a:chExt cx="0" cy="0"/>
        </a:xfrm>
      </p:grpSpPr>
      <p:sp>
        <p:nvSpPr>
          <p:cNvPr id="128" name="Google Shape;128;p26">
            <a:extLst>
              <a:ext uri="{FF2B5EF4-FFF2-40B4-BE49-F238E27FC236}">
                <a16:creationId xmlns:a16="http://schemas.microsoft.com/office/drawing/2014/main" id="{EA791D0A-E9DB-15CF-C905-951F4530CB3C}"/>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pic>
        <p:nvPicPr>
          <p:cNvPr id="3" name="Picture 2" descr="A person holding a magic wand&#10;&#10;Description automatically generated">
            <a:extLst>
              <a:ext uri="{FF2B5EF4-FFF2-40B4-BE49-F238E27FC236}">
                <a16:creationId xmlns:a16="http://schemas.microsoft.com/office/drawing/2014/main" id="{FEBDEBED-1283-4FF7-4239-2FCE53C9451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4000" cy="5225142"/>
          </a:xfrm>
          <a:prstGeom prst="rect">
            <a:avLst/>
          </a:prstGeom>
        </p:spPr>
      </p:pic>
    </p:spTree>
    <p:extLst>
      <p:ext uri="{BB962C8B-B14F-4D97-AF65-F5344CB8AC3E}">
        <p14:creationId xmlns:p14="http://schemas.microsoft.com/office/powerpoint/2010/main" val="1742360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
          <a:extLst>
            <a:ext uri="{FF2B5EF4-FFF2-40B4-BE49-F238E27FC236}">
              <a16:creationId xmlns:a16="http://schemas.microsoft.com/office/drawing/2014/main" id="{05597CD0-9DB9-9C3B-6742-6F4D5D247DBC}"/>
            </a:ext>
          </a:extLst>
        </p:cNvPr>
        <p:cNvGrpSpPr/>
        <p:nvPr/>
      </p:nvGrpSpPr>
      <p:grpSpPr>
        <a:xfrm>
          <a:off x="0" y="0"/>
          <a:ext cx="0" cy="0"/>
          <a:chOff x="0" y="0"/>
          <a:chExt cx="0" cy="0"/>
        </a:xfrm>
      </p:grpSpPr>
      <p:sp>
        <p:nvSpPr>
          <p:cNvPr id="133" name="Google Shape;133;p27">
            <a:extLst>
              <a:ext uri="{FF2B5EF4-FFF2-40B4-BE49-F238E27FC236}">
                <a16:creationId xmlns:a16="http://schemas.microsoft.com/office/drawing/2014/main" id="{EC5ED02D-2300-37B5-08B4-CAA3BD0EA152}"/>
              </a:ext>
            </a:extLst>
          </p:cNvPr>
          <p:cNvSpPr txBox="1">
            <a:spLocks noGrp="1"/>
          </p:cNvSpPr>
          <p:nvPr>
            <p:ph type="body" idx="1"/>
          </p:nvPr>
        </p:nvSpPr>
        <p:spPr>
          <a:xfrm>
            <a:off x="226208" y="781200"/>
            <a:ext cx="8520600" cy="741600"/>
          </a:xfrm>
          <a:prstGeom prst="rect">
            <a:avLst/>
          </a:prstGeom>
        </p:spPr>
        <p:txBody>
          <a:bodyPr spcFirstLastPara="1" wrap="square" lIns="91425" tIns="91425" rIns="91425" bIns="91425" anchor="t" anchorCtr="0">
            <a:noAutofit/>
          </a:bodyPr>
          <a:lstStyle/>
          <a:p>
            <a:pPr marL="114300" indent="0" algn="ctr">
              <a:buNone/>
            </a:pPr>
            <a:r>
              <a:rPr lang="en-CA" sz="1100" dirty="0">
                <a:solidFill>
                  <a:srgbClr val="023334"/>
                </a:solidFill>
                <a:latin typeface="Montserrat"/>
              </a:rPr>
              <a:t>The battlefield lay in ruin, cracks glowing faintly with the remnants of Zyra’s energy. The obsidian ground trembled as </a:t>
            </a:r>
            <a:r>
              <a:rPr lang="en-CA" sz="1100" dirty="0" err="1">
                <a:solidFill>
                  <a:srgbClr val="023334"/>
                </a:solidFill>
                <a:latin typeface="Montserrat"/>
              </a:rPr>
              <a:t>Mnemoros</a:t>
            </a:r>
            <a:r>
              <a:rPr lang="en-CA" sz="1100" dirty="0">
                <a:solidFill>
                  <a:srgbClr val="023334"/>
                </a:solidFill>
                <a:latin typeface="Montserrat"/>
              </a:rPr>
              <a:t> and </a:t>
            </a:r>
            <a:r>
              <a:rPr lang="en-CA" sz="1100" dirty="0" err="1">
                <a:solidFill>
                  <a:srgbClr val="023334"/>
                </a:solidFill>
                <a:latin typeface="Montserrat"/>
              </a:rPr>
              <a:t>Atroxys</a:t>
            </a:r>
            <a:r>
              <a:rPr lang="en-CA" sz="1100" dirty="0">
                <a:solidFill>
                  <a:srgbClr val="023334"/>
                </a:solidFill>
                <a:latin typeface="Montserrat"/>
              </a:rPr>
              <a:t> faltered, their forms weakened and unstable. </a:t>
            </a:r>
            <a:r>
              <a:rPr lang="en-CA" sz="1100" dirty="0" err="1">
                <a:solidFill>
                  <a:srgbClr val="023334"/>
                </a:solidFill>
                <a:latin typeface="Montserrat"/>
              </a:rPr>
              <a:t>Atroxys’s</a:t>
            </a:r>
            <a:r>
              <a:rPr lang="en-CA" sz="1100" dirty="0">
                <a:solidFill>
                  <a:srgbClr val="023334"/>
                </a:solidFill>
                <a:latin typeface="Montserrat"/>
              </a:rPr>
              <a:t> barbed chain slithered back to him, glowing faintly with malevolent energy. With a roar of frustration, he hurled it into the air, creating a towering barrier of dark energy that pulsed like a living wall.</a:t>
            </a:r>
          </a:p>
          <a:p>
            <a:pPr marL="114300" indent="0" algn="ctr">
              <a:buNone/>
            </a:pPr>
            <a:endParaRPr lang="en-CA" sz="1100" dirty="0">
              <a:solidFill>
                <a:srgbClr val="023334"/>
              </a:solidFill>
              <a:latin typeface="Montserrat"/>
            </a:endParaRPr>
          </a:p>
          <a:p>
            <a:pPr marL="114300" indent="0" algn="ctr">
              <a:buNone/>
            </a:pPr>
            <a:r>
              <a:rPr lang="en-CA" sz="1100" dirty="0" err="1">
                <a:solidFill>
                  <a:srgbClr val="023334"/>
                </a:solidFill>
                <a:latin typeface="Montserrat"/>
              </a:rPr>
              <a:t>Mnemoros’s</a:t>
            </a:r>
            <a:r>
              <a:rPr lang="en-CA" sz="1100" dirty="0">
                <a:solidFill>
                  <a:srgbClr val="023334"/>
                </a:solidFill>
                <a:latin typeface="Montserrat"/>
              </a:rPr>
              <a:t> spectral form flickered violently, twisting into a distorted vortex of shadows. His hollow gaze lingered on Zyra for a moment before he hissed and vanished into the void. </a:t>
            </a:r>
            <a:r>
              <a:rPr lang="en-CA" sz="1100" dirty="0" err="1">
                <a:solidFill>
                  <a:srgbClr val="023334"/>
                </a:solidFill>
                <a:latin typeface="Montserrat"/>
              </a:rPr>
              <a:t>Atroxys</a:t>
            </a:r>
            <a:r>
              <a:rPr lang="en-CA" sz="1100" dirty="0">
                <a:solidFill>
                  <a:srgbClr val="023334"/>
                </a:solidFill>
                <a:latin typeface="Montserrat"/>
              </a:rPr>
              <a:t> followed, his massive frame retreating into the safety of the barrier as the battlefield grew silent.</a:t>
            </a:r>
          </a:p>
          <a:p>
            <a:pPr marL="114300" indent="0" algn="ctr">
              <a:buNone/>
            </a:pPr>
            <a:endParaRPr lang="en-CA" sz="1100" dirty="0">
              <a:solidFill>
                <a:srgbClr val="023334"/>
              </a:solidFill>
              <a:latin typeface="Montserrat"/>
            </a:endParaRPr>
          </a:p>
          <a:p>
            <a:pPr marL="114300" indent="0" algn="ctr">
              <a:buNone/>
            </a:pPr>
            <a:r>
              <a:rPr lang="en-CA" sz="1100" dirty="0">
                <a:solidFill>
                  <a:srgbClr val="023334"/>
                </a:solidFill>
                <a:latin typeface="Montserrat"/>
              </a:rPr>
              <a:t>Zyra stood firm, her glowing staff held high, though her shoulders sagged under the weight of exhaustion. Her breath was heavy, her legs unsteady, but she refused to waver. The turquoise light of the Orb still pulsed faintly, a beacon in the scarred and chaotic landscape.</a:t>
            </a:r>
          </a:p>
          <a:p>
            <a:pPr marL="114300" indent="0" algn="ctr">
              <a:buNone/>
            </a:pPr>
            <a:endParaRPr lang="en-CA" sz="1100" dirty="0">
              <a:solidFill>
                <a:srgbClr val="023334"/>
              </a:solidFill>
              <a:latin typeface="Montserrat"/>
            </a:endParaRPr>
          </a:p>
          <a:p>
            <a:pPr marL="114300" indent="0" algn="ctr">
              <a:buNone/>
            </a:pPr>
            <a:r>
              <a:rPr lang="en-CA" sz="1100" dirty="0">
                <a:solidFill>
                  <a:srgbClr val="023334"/>
                </a:solidFill>
                <a:latin typeface="Montserrat"/>
              </a:rPr>
              <a:t>Above, the storm began to dissipate, the red lightning fading into the clouds. Yet faint red tendrils lingered in the sky, a reminder of </a:t>
            </a:r>
            <a:r>
              <a:rPr lang="en-CA" sz="1100" dirty="0" err="1">
                <a:solidFill>
                  <a:srgbClr val="023334"/>
                </a:solidFill>
                <a:latin typeface="Montserrat"/>
              </a:rPr>
              <a:t>Mnemoros’s</a:t>
            </a:r>
            <a:r>
              <a:rPr lang="en-CA" sz="1100" dirty="0">
                <a:solidFill>
                  <a:srgbClr val="023334"/>
                </a:solidFill>
                <a:latin typeface="Montserrat"/>
              </a:rPr>
              <a:t> power and the battle still to come. Zyra stared into the horizon, knowing this was only a temporary victory. The darkness hadn’t been defeated—only delayed.</a:t>
            </a:r>
          </a:p>
          <a:p>
            <a:pPr marL="114300" indent="0" algn="ctr">
              <a:buNone/>
            </a:pPr>
            <a:endParaRPr lang="en-CA" sz="1100" dirty="0">
              <a:solidFill>
                <a:srgbClr val="023334"/>
              </a:solidFill>
              <a:latin typeface="Montserrat"/>
            </a:endParaRPr>
          </a:p>
          <a:p>
            <a:pPr marL="114300" indent="0" algn="ctr">
              <a:buNone/>
            </a:pPr>
            <a:r>
              <a:rPr lang="en-CA" sz="1100" dirty="0">
                <a:solidFill>
                  <a:srgbClr val="023334"/>
                </a:solidFill>
                <a:latin typeface="Montserrat"/>
              </a:rPr>
              <a:t>Though unable to pursue, Zyra’s resolve remained. The fight wasn’t over, and the world still needed her.</a:t>
            </a:r>
          </a:p>
          <a:p>
            <a:pPr marL="114300" indent="0" algn="ctr">
              <a:buNone/>
            </a:pPr>
            <a:endParaRPr lang="en-CA" sz="1100" dirty="0">
              <a:solidFill>
                <a:srgbClr val="023334"/>
              </a:solidFill>
              <a:latin typeface="Montserrat"/>
            </a:endParaRPr>
          </a:p>
          <a:p>
            <a:pPr marL="0" lvl="0" indent="0" algn="ctr" rtl="0">
              <a:spcBef>
                <a:spcPts val="0"/>
              </a:spcBef>
              <a:spcAft>
                <a:spcPts val="0"/>
              </a:spcAft>
              <a:buNone/>
            </a:pPr>
            <a:endParaRPr sz="1100" dirty="0">
              <a:solidFill>
                <a:srgbClr val="023334"/>
              </a:solidFill>
              <a:latin typeface="Montserrat"/>
              <a:ea typeface="Montserrat"/>
              <a:cs typeface="Montserrat"/>
              <a:sym typeface="Montserrat"/>
            </a:endParaRPr>
          </a:p>
        </p:txBody>
      </p:sp>
      <p:sp>
        <p:nvSpPr>
          <p:cNvPr id="134" name="Google Shape;134;p27">
            <a:extLst>
              <a:ext uri="{FF2B5EF4-FFF2-40B4-BE49-F238E27FC236}">
                <a16:creationId xmlns:a16="http://schemas.microsoft.com/office/drawing/2014/main" id="{82E71151-FB44-5CC0-3120-9A08226F8BB2}"/>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
        <p:nvSpPr>
          <p:cNvPr id="135" name="Google Shape;135;p27">
            <a:extLst>
              <a:ext uri="{FF2B5EF4-FFF2-40B4-BE49-F238E27FC236}">
                <a16:creationId xmlns:a16="http://schemas.microsoft.com/office/drawing/2014/main" id="{1EC4602E-E33F-5830-CFDE-46E40789B8CF}"/>
              </a:ext>
            </a:extLst>
          </p:cNvPr>
          <p:cNvSpPr txBox="1"/>
          <p:nvPr/>
        </p:nvSpPr>
        <p:spPr>
          <a:xfrm>
            <a:off x="292200" y="381000"/>
            <a:ext cx="4407816"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023334"/>
                </a:solidFill>
                <a:latin typeface="Montserrat"/>
                <a:ea typeface="Montserrat"/>
                <a:cs typeface="Montserrat"/>
                <a:sym typeface="Montserrat"/>
              </a:rPr>
              <a:t>A Fractured Victory</a:t>
            </a:r>
            <a:endParaRPr b="1" dirty="0">
              <a:solidFill>
                <a:srgbClr val="023334"/>
              </a:solidFill>
              <a:latin typeface="Montserrat"/>
              <a:ea typeface="Montserrat"/>
              <a:cs typeface="Montserrat"/>
              <a:sym typeface="Montserrat"/>
            </a:endParaRPr>
          </a:p>
        </p:txBody>
      </p:sp>
    </p:spTree>
    <p:extLst>
      <p:ext uri="{BB962C8B-B14F-4D97-AF65-F5344CB8AC3E}">
        <p14:creationId xmlns:p14="http://schemas.microsoft.com/office/powerpoint/2010/main" val="2741793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AC696844-78D8-A729-8293-849AC6F640B5}"/>
            </a:ext>
          </a:extLst>
        </p:cNvPr>
        <p:cNvGrpSpPr/>
        <p:nvPr/>
      </p:nvGrpSpPr>
      <p:grpSpPr>
        <a:xfrm>
          <a:off x="0" y="0"/>
          <a:ext cx="0" cy="0"/>
          <a:chOff x="0" y="0"/>
          <a:chExt cx="0" cy="0"/>
        </a:xfrm>
      </p:grpSpPr>
      <p:sp>
        <p:nvSpPr>
          <p:cNvPr id="128" name="Google Shape;128;p26">
            <a:extLst>
              <a:ext uri="{FF2B5EF4-FFF2-40B4-BE49-F238E27FC236}">
                <a16:creationId xmlns:a16="http://schemas.microsoft.com/office/drawing/2014/main" id="{D9F7A3C3-E3BA-F178-4845-C9EE20520129}"/>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pic>
        <p:nvPicPr>
          <p:cNvPr id="3" name="Picture 2" descr="A cartoon of a person and a monster&#10;&#10;Description automatically generated with medium confidence">
            <a:extLst>
              <a:ext uri="{FF2B5EF4-FFF2-40B4-BE49-F238E27FC236}">
                <a16:creationId xmlns:a16="http://schemas.microsoft.com/office/drawing/2014/main" id="{EFA3D018-9FEA-D6D3-6969-5856771A603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4000" cy="5225142"/>
          </a:xfrm>
          <a:prstGeom prst="rect">
            <a:avLst/>
          </a:prstGeom>
        </p:spPr>
      </p:pic>
    </p:spTree>
    <p:extLst>
      <p:ext uri="{BB962C8B-B14F-4D97-AF65-F5344CB8AC3E}">
        <p14:creationId xmlns:p14="http://schemas.microsoft.com/office/powerpoint/2010/main" val="1776404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2">
          <a:extLst>
            <a:ext uri="{FF2B5EF4-FFF2-40B4-BE49-F238E27FC236}">
              <a16:creationId xmlns:a16="http://schemas.microsoft.com/office/drawing/2014/main" id="{C18BF800-6939-6E4E-61CF-65C25541A4AC}"/>
            </a:ext>
          </a:extLst>
        </p:cNvPr>
        <p:cNvGrpSpPr/>
        <p:nvPr/>
      </p:nvGrpSpPr>
      <p:grpSpPr>
        <a:xfrm>
          <a:off x="0" y="0"/>
          <a:ext cx="0" cy="0"/>
          <a:chOff x="0" y="0"/>
          <a:chExt cx="0" cy="0"/>
        </a:xfrm>
      </p:grpSpPr>
      <p:sp>
        <p:nvSpPr>
          <p:cNvPr id="133" name="Google Shape;133;p27">
            <a:extLst>
              <a:ext uri="{FF2B5EF4-FFF2-40B4-BE49-F238E27FC236}">
                <a16:creationId xmlns:a16="http://schemas.microsoft.com/office/drawing/2014/main" id="{875C115E-A12D-3F6D-DCE8-0388239BF88B}"/>
              </a:ext>
            </a:extLst>
          </p:cNvPr>
          <p:cNvSpPr txBox="1">
            <a:spLocks noGrp="1"/>
          </p:cNvSpPr>
          <p:nvPr>
            <p:ph type="body" idx="1"/>
          </p:nvPr>
        </p:nvSpPr>
        <p:spPr>
          <a:xfrm>
            <a:off x="226208" y="781200"/>
            <a:ext cx="8520600" cy="741600"/>
          </a:xfrm>
          <a:prstGeom prst="rect">
            <a:avLst/>
          </a:prstGeom>
        </p:spPr>
        <p:txBody>
          <a:bodyPr spcFirstLastPara="1" wrap="square" lIns="91425" tIns="91425" rIns="91425" bIns="91425" anchor="t" anchorCtr="0">
            <a:noAutofit/>
          </a:bodyPr>
          <a:lstStyle/>
          <a:p>
            <a:pPr marL="114300" indent="0" algn="ctr">
              <a:buNone/>
            </a:pPr>
            <a:r>
              <a:rPr lang="en-CA" sz="1150" dirty="0">
                <a:solidFill>
                  <a:srgbClr val="023334"/>
                </a:solidFill>
                <a:latin typeface="Montserrat"/>
              </a:rPr>
              <a:t>Zyra knelt on the fractured obsidian ground, her long cobalt-blue hair cascading over her shoulders. The glowing staff in her hands pulsed softly, emitting waves of turquoise energy that spread outward like ripples in a still pond. Each pulse touched the shattered remnants of the battlefield, bringing light and life where there had been only ruin.</a:t>
            </a:r>
          </a:p>
          <a:p>
            <a:pPr marL="114300" indent="0" algn="ctr">
              <a:buNone/>
            </a:pPr>
            <a:endParaRPr lang="en-CA" sz="1150" dirty="0">
              <a:solidFill>
                <a:srgbClr val="023334"/>
              </a:solidFill>
              <a:latin typeface="Montserrat"/>
            </a:endParaRPr>
          </a:p>
          <a:p>
            <a:pPr marL="114300" indent="0" algn="ctr">
              <a:buNone/>
            </a:pPr>
            <a:r>
              <a:rPr lang="en-CA" sz="1150" dirty="0">
                <a:solidFill>
                  <a:srgbClr val="023334"/>
                </a:solidFill>
                <a:latin typeface="Montserrat"/>
              </a:rPr>
              <a:t>Around her, injured civilians began to stir. Cuts closed, bruises faded, and faint turquoise glows lingered on their skin as her energy worked to heal them. Even the scarred earth softened, cracks mending as flowers and faint grasses began to emerge amidst the wreckage.</a:t>
            </a:r>
          </a:p>
          <a:p>
            <a:pPr marL="114300" indent="0" algn="ctr">
              <a:buNone/>
            </a:pPr>
            <a:endParaRPr lang="en-CA" sz="1150" dirty="0">
              <a:solidFill>
                <a:srgbClr val="023334"/>
              </a:solidFill>
              <a:latin typeface="Montserrat"/>
            </a:endParaRPr>
          </a:p>
          <a:p>
            <a:pPr marL="114300" indent="0" algn="ctr">
              <a:buNone/>
            </a:pPr>
            <a:r>
              <a:rPr lang="en-CA" sz="1150" dirty="0">
                <a:solidFill>
                  <a:srgbClr val="023334"/>
                </a:solidFill>
                <a:latin typeface="Montserrat"/>
              </a:rPr>
              <a:t>The stormy sky above slowly cleared, the oppressive red clouds retreating to reveal patches of soft sunlight breaking through. The warmth of the light mingled with the glow of her energy, creating a sense of fragile renewal.</a:t>
            </a:r>
          </a:p>
          <a:p>
            <a:pPr marL="114300" indent="0" algn="ctr">
              <a:buNone/>
            </a:pPr>
            <a:endParaRPr lang="en-CA" sz="1150" dirty="0">
              <a:solidFill>
                <a:srgbClr val="023334"/>
              </a:solidFill>
              <a:latin typeface="Montserrat"/>
            </a:endParaRPr>
          </a:p>
          <a:p>
            <a:pPr marL="114300" indent="0" algn="ctr">
              <a:buNone/>
            </a:pPr>
            <a:r>
              <a:rPr lang="en-CA" sz="1150" dirty="0">
                <a:solidFill>
                  <a:srgbClr val="023334"/>
                </a:solidFill>
                <a:latin typeface="Montserrat"/>
              </a:rPr>
              <a:t>Zyra’s shoulders slumped, her exhaustion evident in the way she leaned on her staff for support. Yet her resolve remained unshaken, her golden eyes glowing faintly as she focused on the lives she could save. This moment wasn’t about her battle—it was about the people who had suffered and needed her strength.</a:t>
            </a:r>
          </a:p>
          <a:p>
            <a:pPr marL="114300" indent="0" algn="ctr">
              <a:buNone/>
            </a:pPr>
            <a:endParaRPr lang="en-CA" sz="1150" dirty="0">
              <a:solidFill>
                <a:srgbClr val="023334"/>
              </a:solidFill>
              <a:latin typeface="Montserrat"/>
            </a:endParaRPr>
          </a:p>
          <a:p>
            <a:pPr marL="114300" indent="0" algn="ctr">
              <a:buNone/>
            </a:pPr>
            <a:r>
              <a:rPr lang="en-CA" sz="1150" dirty="0">
                <a:solidFill>
                  <a:srgbClr val="023334"/>
                </a:solidFill>
                <a:latin typeface="Montserrat"/>
              </a:rPr>
              <a:t>As the land would slowly regenerate, so too would glimmer of hope. For the first time, the battlefield didn’t feel like a place of despair. It felt like a place where something new could grow.</a:t>
            </a:r>
          </a:p>
          <a:p>
            <a:pPr marL="114300" indent="0" algn="ctr">
              <a:buNone/>
            </a:pPr>
            <a:endParaRPr lang="en-CA" sz="1150" dirty="0">
              <a:solidFill>
                <a:srgbClr val="023334"/>
              </a:solidFill>
              <a:latin typeface="Montserrat"/>
            </a:endParaRPr>
          </a:p>
          <a:p>
            <a:pPr marL="0" lvl="0" indent="0" algn="ctr" rtl="0">
              <a:spcBef>
                <a:spcPts val="0"/>
              </a:spcBef>
              <a:spcAft>
                <a:spcPts val="0"/>
              </a:spcAft>
              <a:buNone/>
            </a:pPr>
            <a:endParaRPr sz="1150" dirty="0">
              <a:solidFill>
                <a:srgbClr val="023334"/>
              </a:solidFill>
              <a:latin typeface="Montserrat"/>
              <a:ea typeface="Montserrat"/>
              <a:cs typeface="Montserrat"/>
              <a:sym typeface="Montserrat"/>
            </a:endParaRPr>
          </a:p>
        </p:txBody>
      </p:sp>
      <p:sp>
        <p:nvSpPr>
          <p:cNvPr id="134" name="Google Shape;134;p27">
            <a:extLst>
              <a:ext uri="{FF2B5EF4-FFF2-40B4-BE49-F238E27FC236}">
                <a16:creationId xmlns:a16="http://schemas.microsoft.com/office/drawing/2014/main" id="{7A099C3A-DCE9-2971-7CDB-0C6F8A52EDD3}"/>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
        <p:nvSpPr>
          <p:cNvPr id="135" name="Google Shape;135;p27">
            <a:extLst>
              <a:ext uri="{FF2B5EF4-FFF2-40B4-BE49-F238E27FC236}">
                <a16:creationId xmlns:a16="http://schemas.microsoft.com/office/drawing/2014/main" id="{D8BB260C-D23C-9ED7-4F0B-40AAD4F5952F}"/>
              </a:ext>
            </a:extLst>
          </p:cNvPr>
          <p:cNvSpPr txBox="1"/>
          <p:nvPr/>
        </p:nvSpPr>
        <p:spPr>
          <a:xfrm>
            <a:off x="292200" y="381000"/>
            <a:ext cx="42798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023334"/>
                </a:solidFill>
                <a:latin typeface="Montserrat"/>
                <a:ea typeface="Montserrat"/>
                <a:cs typeface="Montserrat"/>
                <a:sym typeface="Montserrat"/>
              </a:rPr>
              <a:t>Wounds of Earth</a:t>
            </a:r>
            <a:endParaRPr b="1" dirty="0">
              <a:solidFill>
                <a:srgbClr val="023334"/>
              </a:solidFill>
              <a:latin typeface="Montserrat"/>
              <a:ea typeface="Montserrat"/>
              <a:cs typeface="Montserrat"/>
              <a:sym typeface="Montserrat"/>
            </a:endParaRPr>
          </a:p>
        </p:txBody>
      </p:sp>
    </p:spTree>
    <p:extLst>
      <p:ext uri="{BB962C8B-B14F-4D97-AF65-F5344CB8AC3E}">
        <p14:creationId xmlns:p14="http://schemas.microsoft.com/office/powerpoint/2010/main" val="3120902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EB90651F-611F-900D-1992-D623ADC0729C}"/>
            </a:ext>
          </a:extLst>
        </p:cNvPr>
        <p:cNvGrpSpPr/>
        <p:nvPr/>
      </p:nvGrpSpPr>
      <p:grpSpPr>
        <a:xfrm>
          <a:off x="0" y="0"/>
          <a:ext cx="0" cy="0"/>
          <a:chOff x="0" y="0"/>
          <a:chExt cx="0" cy="0"/>
        </a:xfrm>
      </p:grpSpPr>
      <p:sp>
        <p:nvSpPr>
          <p:cNvPr id="128" name="Google Shape;128;p26">
            <a:extLst>
              <a:ext uri="{FF2B5EF4-FFF2-40B4-BE49-F238E27FC236}">
                <a16:creationId xmlns:a16="http://schemas.microsoft.com/office/drawing/2014/main" id="{B663E58B-9E5F-44E8-F559-99E484CEABA8}"/>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pic>
        <p:nvPicPr>
          <p:cNvPr id="3" name="Picture 2" descr="A person kneeling on a desert with a staff&#10;&#10;Description automatically generated">
            <a:extLst>
              <a:ext uri="{FF2B5EF4-FFF2-40B4-BE49-F238E27FC236}">
                <a16:creationId xmlns:a16="http://schemas.microsoft.com/office/drawing/2014/main" id="{59C24E92-70B5-3625-E2D9-4A638595021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703" y="-20411"/>
            <a:ext cx="9195405" cy="5184321"/>
          </a:xfrm>
          <a:prstGeom prst="rect">
            <a:avLst/>
          </a:prstGeom>
        </p:spPr>
      </p:pic>
    </p:spTree>
    <p:extLst>
      <p:ext uri="{BB962C8B-B14F-4D97-AF65-F5344CB8AC3E}">
        <p14:creationId xmlns:p14="http://schemas.microsoft.com/office/powerpoint/2010/main" val="23445428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2">
          <a:extLst>
            <a:ext uri="{FF2B5EF4-FFF2-40B4-BE49-F238E27FC236}">
              <a16:creationId xmlns:a16="http://schemas.microsoft.com/office/drawing/2014/main" id="{413BA36E-6D47-77C0-E9CE-6E6E13757383}"/>
            </a:ext>
          </a:extLst>
        </p:cNvPr>
        <p:cNvGrpSpPr/>
        <p:nvPr/>
      </p:nvGrpSpPr>
      <p:grpSpPr>
        <a:xfrm>
          <a:off x="0" y="0"/>
          <a:ext cx="0" cy="0"/>
          <a:chOff x="0" y="0"/>
          <a:chExt cx="0" cy="0"/>
        </a:xfrm>
      </p:grpSpPr>
      <p:sp>
        <p:nvSpPr>
          <p:cNvPr id="133" name="Google Shape;133;p27">
            <a:extLst>
              <a:ext uri="{FF2B5EF4-FFF2-40B4-BE49-F238E27FC236}">
                <a16:creationId xmlns:a16="http://schemas.microsoft.com/office/drawing/2014/main" id="{1964BF66-0DEB-EA8E-9311-A1A470C49012}"/>
              </a:ext>
            </a:extLst>
          </p:cNvPr>
          <p:cNvSpPr txBox="1">
            <a:spLocks noGrp="1"/>
          </p:cNvSpPr>
          <p:nvPr>
            <p:ph type="body" idx="1"/>
          </p:nvPr>
        </p:nvSpPr>
        <p:spPr>
          <a:xfrm>
            <a:off x="226208" y="781200"/>
            <a:ext cx="8520600" cy="741600"/>
          </a:xfrm>
          <a:prstGeom prst="rect">
            <a:avLst/>
          </a:prstGeom>
        </p:spPr>
        <p:txBody>
          <a:bodyPr spcFirstLastPara="1" wrap="square" lIns="91425" tIns="91425" rIns="91425" bIns="91425" anchor="t" anchorCtr="0">
            <a:noAutofit/>
          </a:bodyPr>
          <a:lstStyle/>
          <a:p>
            <a:pPr marL="114300" indent="0" algn="ctr">
              <a:buNone/>
            </a:pPr>
            <a:r>
              <a:rPr lang="en-CA" sz="1050" dirty="0">
                <a:solidFill>
                  <a:srgbClr val="023334"/>
                </a:solidFill>
                <a:latin typeface="Montserrat"/>
              </a:rPr>
              <a:t>Zyra sat on a rocky outcrop, her cobalt-blue hair flowing softly in the breeze. The battlefield stretched out before her, transformed from ruin into a place of fragile renewal. Survivors moved in the distance, their figures glowing faintly with the Orb’s energy she had imbued into the land. They worked to rebuild, their movements steady and hopeful, signs of a future beginning to take shape.</a:t>
            </a:r>
          </a:p>
          <a:p>
            <a:pPr marL="114300" indent="0" algn="ctr">
              <a:buNone/>
            </a:pPr>
            <a:endParaRPr lang="en-CA" sz="1050" dirty="0">
              <a:solidFill>
                <a:srgbClr val="023334"/>
              </a:solidFill>
              <a:latin typeface="Montserrat"/>
            </a:endParaRPr>
          </a:p>
          <a:p>
            <a:pPr marL="114300" indent="0" algn="ctr">
              <a:buNone/>
            </a:pPr>
            <a:r>
              <a:rPr lang="en-CA" sz="1050" dirty="0">
                <a:solidFill>
                  <a:srgbClr val="023334"/>
                </a:solidFill>
                <a:latin typeface="Montserrat"/>
              </a:rPr>
              <a:t>Her staff rested by her side, mirroring the clearing sky. The last traces of the storm dissolved, replaced by warm sunlight breaking through the clouds. Zyra’s golden eyes scanned the horizon, her expression thoughtful but resolute. Behind her, a small group of civilians and allies watched silently, their admiration and growing trust palpable.</a:t>
            </a:r>
          </a:p>
          <a:p>
            <a:pPr marL="114300" indent="0" algn="ctr">
              <a:buNone/>
            </a:pPr>
            <a:endParaRPr lang="en-CA" sz="1050" dirty="0">
              <a:solidFill>
                <a:srgbClr val="023334"/>
              </a:solidFill>
              <a:latin typeface="Montserrat"/>
            </a:endParaRPr>
          </a:p>
          <a:p>
            <a:pPr marL="114300" indent="0" algn="ctr">
              <a:buNone/>
            </a:pPr>
            <a:r>
              <a:rPr lang="en-CA" sz="1050" dirty="0">
                <a:solidFill>
                  <a:srgbClr val="023334"/>
                </a:solidFill>
                <a:latin typeface="Montserrat"/>
              </a:rPr>
              <a:t>She let her gaze linger on the horizon, thinking of the battles to come. </a:t>
            </a:r>
            <a:r>
              <a:rPr lang="en-CA" sz="1050" dirty="0" err="1">
                <a:solidFill>
                  <a:srgbClr val="023334"/>
                </a:solidFill>
                <a:latin typeface="Montserrat"/>
              </a:rPr>
              <a:t>Mnemoros</a:t>
            </a:r>
            <a:r>
              <a:rPr lang="en-CA" sz="1050" dirty="0">
                <a:solidFill>
                  <a:srgbClr val="023334"/>
                </a:solidFill>
                <a:latin typeface="Montserrat"/>
              </a:rPr>
              <a:t> and </a:t>
            </a:r>
            <a:r>
              <a:rPr lang="en-CA" sz="1050" dirty="0" err="1">
                <a:solidFill>
                  <a:srgbClr val="023334"/>
                </a:solidFill>
                <a:latin typeface="Montserrat"/>
              </a:rPr>
              <a:t>Atroxys</a:t>
            </a:r>
            <a:r>
              <a:rPr lang="en-CA" sz="1050" dirty="0">
                <a:solidFill>
                  <a:srgbClr val="023334"/>
                </a:solidFill>
                <a:latin typeface="Montserrat"/>
              </a:rPr>
              <a:t> weren’t defeated, only driven back. Their power still loomed in the shadows, waiting to strike again. Zyra knew she couldn’t face them alone—not forever. But the flicker of hope she had ignited today was enough to strengthen her resolve.</a:t>
            </a:r>
          </a:p>
          <a:p>
            <a:pPr marL="114300" indent="0" algn="ctr">
              <a:buNone/>
            </a:pPr>
            <a:endParaRPr lang="en-CA" sz="1050" dirty="0">
              <a:solidFill>
                <a:srgbClr val="023334"/>
              </a:solidFill>
              <a:latin typeface="Montserrat"/>
            </a:endParaRPr>
          </a:p>
          <a:p>
            <a:pPr marL="114300" indent="0" algn="ctr">
              <a:buNone/>
            </a:pPr>
            <a:r>
              <a:rPr lang="en-CA" sz="1050" dirty="0">
                <a:solidFill>
                  <a:srgbClr val="023334"/>
                </a:solidFill>
                <a:latin typeface="Montserrat"/>
              </a:rPr>
              <a:t>The Syndicate would come back together. They would find their way to one another, their shared mission uniting them once more. The journey ahead would be long, filled with struggles and sacrifices, but Zyra believed in the strength they had forged across the stars. Together, with the power of the Lens and the will of those who joined their cause, they would win the war.</a:t>
            </a:r>
          </a:p>
          <a:p>
            <a:pPr marL="114300" indent="0" algn="ctr">
              <a:buNone/>
            </a:pPr>
            <a:endParaRPr lang="en-CA" sz="1050" dirty="0">
              <a:solidFill>
                <a:srgbClr val="023334"/>
              </a:solidFill>
              <a:latin typeface="Montserrat"/>
            </a:endParaRPr>
          </a:p>
          <a:p>
            <a:pPr marL="114300" indent="0" algn="ctr">
              <a:buNone/>
            </a:pPr>
            <a:r>
              <a:rPr lang="en-CA" sz="1050" dirty="0">
                <a:solidFill>
                  <a:srgbClr val="023334"/>
                </a:solidFill>
                <a:latin typeface="Montserrat"/>
              </a:rPr>
              <a:t>For now, Zyra let herself breathe, the Orb of Healing reflecting in her steady gaze. The battles would continue, but so would her fight. Bit by bit, she was proving that the darkness could be pushed back—and that together, they could reclaim the future.</a:t>
            </a:r>
          </a:p>
          <a:p>
            <a:pPr marL="0" lvl="0" indent="0" algn="ctr" rtl="0">
              <a:spcBef>
                <a:spcPts val="0"/>
              </a:spcBef>
              <a:spcAft>
                <a:spcPts val="0"/>
              </a:spcAft>
              <a:buNone/>
            </a:pPr>
            <a:endParaRPr sz="1100" dirty="0">
              <a:solidFill>
                <a:srgbClr val="023334"/>
              </a:solidFill>
              <a:latin typeface="Montserrat"/>
              <a:ea typeface="Montserrat"/>
              <a:cs typeface="Montserrat"/>
              <a:sym typeface="Montserrat"/>
            </a:endParaRPr>
          </a:p>
        </p:txBody>
      </p:sp>
      <p:sp>
        <p:nvSpPr>
          <p:cNvPr id="134" name="Google Shape;134;p27">
            <a:extLst>
              <a:ext uri="{FF2B5EF4-FFF2-40B4-BE49-F238E27FC236}">
                <a16:creationId xmlns:a16="http://schemas.microsoft.com/office/drawing/2014/main" id="{B1DA336C-56D4-69B5-93AC-59532188D031}"/>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
        <p:nvSpPr>
          <p:cNvPr id="135" name="Google Shape;135;p27">
            <a:extLst>
              <a:ext uri="{FF2B5EF4-FFF2-40B4-BE49-F238E27FC236}">
                <a16:creationId xmlns:a16="http://schemas.microsoft.com/office/drawing/2014/main" id="{A5731D1A-B0BE-7F33-E4EC-7BF3EC82CA8C}"/>
              </a:ext>
            </a:extLst>
          </p:cNvPr>
          <p:cNvSpPr txBox="1"/>
          <p:nvPr/>
        </p:nvSpPr>
        <p:spPr>
          <a:xfrm>
            <a:off x="292200" y="381000"/>
            <a:ext cx="5322216"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023334"/>
                </a:solidFill>
                <a:latin typeface="Montserrat"/>
                <a:ea typeface="Montserrat"/>
                <a:cs typeface="Montserrat"/>
                <a:sym typeface="Montserrat"/>
              </a:rPr>
              <a:t>A Beacon of Hope</a:t>
            </a:r>
            <a:endParaRPr b="1" dirty="0">
              <a:solidFill>
                <a:srgbClr val="023334"/>
              </a:solidFill>
              <a:latin typeface="Montserrat"/>
              <a:ea typeface="Montserrat"/>
              <a:cs typeface="Montserrat"/>
              <a:sym typeface="Montserrat"/>
            </a:endParaRPr>
          </a:p>
        </p:txBody>
      </p:sp>
    </p:spTree>
    <p:extLst>
      <p:ext uri="{BB962C8B-B14F-4D97-AF65-F5344CB8AC3E}">
        <p14:creationId xmlns:p14="http://schemas.microsoft.com/office/powerpoint/2010/main" val="1549189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1" name="Google Shape;141;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pic>
        <p:nvPicPr>
          <p:cNvPr id="3" name="Picture 2" descr="A cartoon of a person sitting on a rock with a staff&#10;&#10;Description automatically generated">
            <a:extLst>
              <a:ext uri="{FF2B5EF4-FFF2-40B4-BE49-F238E27FC236}">
                <a16:creationId xmlns:a16="http://schemas.microsoft.com/office/drawing/2014/main" id="{9A93F102-BB7D-F959-7007-16D7335DBAB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D3844">
            <a:alpha val="99610"/>
          </a:srgbClr>
        </a:solidFill>
        <a:effectLst/>
      </p:bgPr>
    </p:bg>
    <p:spTree>
      <p:nvGrpSpPr>
        <p:cNvPr id="1" name="Shape 145"/>
        <p:cNvGrpSpPr/>
        <p:nvPr/>
      </p:nvGrpSpPr>
      <p:grpSpPr>
        <a:xfrm>
          <a:off x="0" y="0"/>
          <a:ext cx="0" cy="0"/>
          <a:chOff x="0" y="0"/>
          <a:chExt cx="0" cy="0"/>
        </a:xfrm>
      </p:grpSpPr>
      <p:sp>
        <p:nvSpPr>
          <p:cNvPr id="146" name="Google Shape;146;p29"/>
          <p:cNvSpPr txBox="1">
            <a:spLocks noGrp="1"/>
          </p:cNvSpPr>
          <p:nvPr>
            <p:ph type="subTitle" idx="4294967295"/>
          </p:nvPr>
        </p:nvSpPr>
        <p:spPr>
          <a:xfrm>
            <a:off x="1024254" y="1571226"/>
            <a:ext cx="7448204" cy="800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3500" dirty="0">
                <a:solidFill>
                  <a:srgbClr val="69D3A4"/>
                </a:solidFill>
                <a:latin typeface="Montserrat Medium"/>
                <a:ea typeface="Montserrat Medium"/>
                <a:cs typeface="Montserrat Medium"/>
                <a:sym typeface="Montserrat Medium"/>
              </a:rPr>
              <a:t>Join us to help write what happens next.</a:t>
            </a:r>
            <a:endParaRPr sz="3500" dirty="0">
              <a:solidFill>
                <a:srgbClr val="69D3A4"/>
              </a:solidFill>
              <a:latin typeface="Montserrat Medium"/>
              <a:ea typeface="Montserrat Medium"/>
              <a:cs typeface="Montserrat Medium"/>
              <a:sym typeface="Montserrat Medium"/>
            </a:endParaRPr>
          </a:p>
        </p:txBody>
      </p:sp>
      <p:sp>
        <p:nvSpPr>
          <p:cNvPr id="147" name="Google Shape;147;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8"/>
          <p:cNvSpPr txBox="1">
            <a:spLocks noGrp="1"/>
          </p:cNvSpPr>
          <p:nvPr>
            <p:ph type="body" idx="1"/>
          </p:nvPr>
        </p:nvSpPr>
        <p:spPr>
          <a:xfrm>
            <a:off x="292200" y="1083758"/>
            <a:ext cx="8559600" cy="3276900"/>
          </a:xfrm>
          <a:prstGeom prst="rect">
            <a:avLst/>
          </a:prstGeom>
        </p:spPr>
        <p:txBody>
          <a:bodyPr spcFirstLastPara="1" wrap="square" lIns="91425" tIns="91425" rIns="91425" bIns="91425" anchor="t" anchorCtr="0">
            <a:noAutofit/>
          </a:bodyPr>
          <a:lstStyle/>
          <a:p>
            <a:pPr marL="114300" indent="0" algn="ctr">
              <a:buNone/>
            </a:pPr>
            <a:r>
              <a:rPr lang="en-CA" sz="1400" dirty="0">
                <a:solidFill>
                  <a:srgbClr val="023334"/>
                </a:solidFill>
                <a:latin typeface="Montserrat"/>
              </a:rPr>
              <a:t>The Syndicate’s return to Earth marked a turning point. Scattered across the fractured world, each member carried the power of the Orb, embarking on separate paths to fight for the planet’s future. For Zyra, it was a path she never expected.</a:t>
            </a:r>
          </a:p>
          <a:p>
            <a:pPr marL="114300" indent="0" algn="ctr">
              <a:buNone/>
            </a:pPr>
            <a:endParaRPr lang="en-CA" sz="1400" dirty="0">
              <a:solidFill>
                <a:srgbClr val="023334"/>
              </a:solidFill>
              <a:latin typeface="Montserrat"/>
            </a:endParaRPr>
          </a:p>
          <a:p>
            <a:pPr marL="114300" indent="0" algn="ctr">
              <a:buNone/>
            </a:pPr>
            <a:r>
              <a:rPr lang="en-CA" sz="1400" dirty="0">
                <a:solidFill>
                  <a:srgbClr val="023334"/>
                </a:solidFill>
                <a:latin typeface="Montserrat"/>
              </a:rPr>
              <a:t>She hadn’t sought this power, but now it coursed through her hands, her staff glowing with energy. In a world where people were losing their movement and minds, shadows loomed—</a:t>
            </a:r>
            <a:r>
              <a:rPr lang="en-CA" sz="1400" dirty="0" err="1">
                <a:solidFill>
                  <a:srgbClr val="023334"/>
                </a:solidFill>
                <a:latin typeface="Montserrat"/>
              </a:rPr>
              <a:t>Mnemoros</a:t>
            </a:r>
            <a:r>
              <a:rPr lang="en-CA" sz="1400" dirty="0">
                <a:solidFill>
                  <a:srgbClr val="023334"/>
                </a:solidFill>
                <a:latin typeface="Montserrat"/>
              </a:rPr>
              <a:t> and </a:t>
            </a:r>
            <a:r>
              <a:rPr lang="en-CA" sz="1400" dirty="0" err="1">
                <a:solidFill>
                  <a:srgbClr val="023334"/>
                </a:solidFill>
                <a:latin typeface="Montserrat"/>
              </a:rPr>
              <a:t>Atroxys</a:t>
            </a:r>
            <a:r>
              <a:rPr lang="en-CA" sz="1400" dirty="0">
                <a:solidFill>
                  <a:srgbClr val="023334"/>
                </a:solidFill>
                <a:latin typeface="Montserrat"/>
              </a:rPr>
              <a:t>, though unseen, left their mark everywhere. Zyra didn’t yet know them, but she could feel their darkness creeping closer.</a:t>
            </a:r>
          </a:p>
          <a:p>
            <a:pPr marL="114300" indent="0" algn="ctr">
              <a:buNone/>
            </a:pPr>
            <a:endParaRPr lang="en-CA" sz="1400" dirty="0">
              <a:solidFill>
                <a:srgbClr val="023334"/>
              </a:solidFill>
              <a:latin typeface="Montserrat"/>
            </a:endParaRPr>
          </a:p>
          <a:p>
            <a:pPr marL="114300" indent="0" algn="ctr">
              <a:buNone/>
            </a:pPr>
            <a:r>
              <a:rPr lang="en-CA" sz="1400" dirty="0">
                <a:solidFill>
                  <a:srgbClr val="023334"/>
                </a:solidFill>
                <a:latin typeface="Montserrat"/>
              </a:rPr>
              <a:t>With no plan but unshakable resolve, Zyra stepped forward, ready to protect those who needed her most. Whatever lay ahead, she was determined to fight back the shadows.</a:t>
            </a:r>
          </a:p>
          <a:p>
            <a:pPr marL="114300" indent="0" algn="ctr">
              <a:buNone/>
            </a:pPr>
            <a:endParaRPr lang="en-CA" sz="1400" dirty="0">
              <a:solidFill>
                <a:srgbClr val="023334"/>
              </a:solidFill>
              <a:latin typeface="Montserrat"/>
            </a:endParaRPr>
          </a:p>
          <a:p>
            <a:pPr marL="0" lvl="0" indent="0" algn="ctr" rtl="0">
              <a:lnSpc>
                <a:spcPct val="115000"/>
              </a:lnSpc>
              <a:spcBef>
                <a:spcPts val="0"/>
              </a:spcBef>
              <a:spcAft>
                <a:spcPts val="0"/>
              </a:spcAft>
              <a:buClr>
                <a:schemeClr val="dk1"/>
              </a:buClr>
              <a:buSzPts val="1100"/>
              <a:buFont typeface="Arial"/>
              <a:buNone/>
            </a:pPr>
            <a:endParaRPr lang="en-CA" sz="1400" b="1" dirty="0">
              <a:solidFill>
                <a:srgbClr val="023334"/>
              </a:solidFill>
              <a:latin typeface="Montserrat"/>
              <a:ea typeface="Montserrat"/>
              <a:cs typeface="Montserrat"/>
              <a:sym typeface="Montserrat"/>
            </a:endParaRPr>
          </a:p>
        </p:txBody>
      </p:sp>
      <p:sp>
        <p:nvSpPr>
          <p:cNvPr id="74" name="Google Shape;74;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
        <p:nvSpPr>
          <p:cNvPr id="75" name="Google Shape;75;p18"/>
          <p:cNvSpPr txBox="1"/>
          <p:nvPr/>
        </p:nvSpPr>
        <p:spPr>
          <a:xfrm>
            <a:off x="292200" y="381000"/>
            <a:ext cx="8559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dirty="0">
                <a:solidFill>
                  <a:srgbClr val="023334"/>
                </a:solidFill>
                <a:latin typeface="Montserrat"/>
                <a:ea typeface="Montserrat"/>
                <a:cs typeface="Montserrat"/>
                <a:sym typeface="Montserrat"/>
              </a:rPr>
              <a:t>The Fractured Return</a:t>
            </a:r>
            <a:endParaRPr b="1" dirty="0">
              <a:solidFill>
                <a:srgbClr val="023334"/>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D3844">
            <a:alpha val="99610"/>
          </a:srgbClr>
        </a:solidFill>
        <a:effectLst/>
      </p:bgPr>
    </p:bg>
    <p:spTree>
      <p:nvGrpSpPr>
        <p:cNvPr id="1" name="Shape 163"/>
        <p:cNvGrpSpPr/>
        <p:nvPr/>
      </p:nvGrpSpPr>
      <p:grpSpPr>
        <a:xfrm>
          <a:off x="0" y="0"/>
          <a:ext cx="0" cy="0"/>
          <a:chOff x="0" y="0"/>
          <a:chExt cx="0" cy="0"/>
        </a:xfrm>
      </p:grpSpPr>
      <p:cxnSp>
        <p:nvCxnSpPr>
          <p:cNvPr id="164" name="Google Shape;164;p31"/>
          <p:cNvCxnSpPr/>
          <p:nvPr/>
        </p:nvCxnSpPr>
        <p:spPr>
          <a:xfrm rot="10800000">
            <a:off x="1328252" y="2497962"/>
            <a:ext cx="1549500" cy="0"/>
          </a:xfrm>
          <a:prstGeom prst="straightConnector1">
            <a:avLst/>
          </a:prstGeom>
          <a:noFill/>
          <a:ln w="9525" cap="flat" cmpd="sng">
            <a:solidFill>
              <a:srgbClr val="69D3A4"/>
            </a:solidFill>
            <a:prstDash val="solid"/>
            <a:round/>
            <a:headEnd type="none" w="med" len="med"/>
            <a:tailEnd type="none" w="med" len="med"/>
          </a:ln>
        </p:spPr>
      </p:cxnSp>
      <p:sp>
        <p:nvSpPr>
          <p:cNvPr id="165" name="Google Shape;165;p31"/>
          <p:cNvSpPr txBox="1">
            <a:spLocks noGrp="1"/>
          </p:cNvSpPr>
          <p:nvPr>
            <p:ph type="subTitle" idx="4294967295"/>
          </p:nvPr>
        </p:nvSpPr>
        <p:spPr>
          <a:xfrm>
            <a:off x="3044850" y="2110075"/>
            <a:ext cx="30543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3500">
                <a:solidFill>
                  <a:srgbClr val="69D3A4"/>
                </a:solidFill>
                <a:latin typeface="Montserrat Medium"/>
                <a:ea typeface="Montserrat Medium"/>
                <a:cs typeface="Montserrat Medium"/>
                <a:sym typeface="Montserrat Medium"/>
              </a:rPr>
              <a:t>Thank You</a:t>
            </a:r>
            <a:endParaRPr sz="3500">
              <a:solidFill>
                <a:srgbClr val="69D3A4"/>
              </a:solidFill>
              <a:latin typeface="Montserrat Medium"/>
              <a:ea typeface="Montserrat Medium"/>
              <a:cs typeface="Montserrat Medium"/>
              <a:sym typeface="Montserrat Medium"/>
            </a:endParaRPr>
          </a:p>
        </p:txBody>
      </p:sp>
      <p:sp>
        <p:nvSpPr>
          <p:cNvPr id="166" name="Google Shape;166;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cxnSp>
        <p:nvCxnSpPr>
          <p:cNvPr id="167" name="Google Shape;167;p31"/>
          <p:cNvCxnSpPr/>
          <p:nvPr/>
        </p:nvCxnSpPr>
        <p:spPr>
          <a:xfrm rot="10800000">
            <a:off x="6099152" y="2510287"/>
            <a:ext cx="1549500" cy="0"/>
          </a:xfrm>
          <a:prstGeom prst="straightConnector1">
            <a:avLst/>
          </a:prstGeom>
          <a:noFill/>
          <a:ln w="9525" cap="flat" cmpd="sng">
            <a:solidFill>
              <a:srgbClr val="69D3A4"/>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9"/>
          <p:cNvSpPr txBox="1">
            <a:spLocks noGrp="1"/>
          </p:cNvSpPr>
          <p:nvPr>
            <p:ph type="body" idx="1"/>
          </p:nvPr>
        </p:nvSpPr>
        <p:spPr>
          <a:xfrm>
            <a:off x="311700" y="781200"/>
            <a:ext cx="8520600" cy="3882017"/>
          </a:xfrm>
          <a:prstGeom prst="rect">
            <a:avLst/>
          </a:prstGeom>
        </p:spPr>
        <p:txBody>
          <a:bodyPr spcFirstLastPara="1" wrap="square" lIns="91425" tIns="91425" rIns="91425" bIns="91425" anchor="t" anchorCtr="0">
            <a:noAutofit/>
          </a:bodyPr>
          <a:lstStyle/>
          <a:p>
            <a:pPr marL="114300" indent="0" algn="ctr">
              <a:buNone/>
            </a:pPr>
            <a:r>
              <a:rPr lang="en-CA" sz="900" dirty="0">
                <a:solidFill>
                  <a:srgbClr val="023334"/>
                </a:solidFill>
                <a:latin typeface="Montserrat"/>
              </a:rPr>
              <a:t>Zyra stood at the edge of the Ethereal Rift, the turbulent portal crackling with turquoise and gold light. It was a scar in the fabric of reality, dividing her gleaming futuristic city from the foreboding abyss beyond. The storm-like winds whipped at her emerald-green tunic, the energy swirling around her casting a stark contrast against her cobalt-blue skin. Her yellow eyes burned with determination as they fixed on the dark horizon.</a:t>
            </a:r>
          </a:p>
          <a:p>
            <a:pPr marL="114300" indent="0" algn="ctr">
              <a:buNone/>
            </a:pPr>
            <a:endParaRPr lang="en-CA" sz="900" dirty="0">
              <a:solidFill>
                <a:srgbClr val="023334"/>
              </a:solidFill>
              <a:latin typeface="Montserrat"/>
            </a:endParaRPr>
          </a:p>
          <a:p>
            <a:pPr marL="114300" indent="0" algn="ctr">
              <a:buNone/>
            </a:pPr>
            <a:r>
              <a:rPr lang="en-CA" sz="900" dirty="0">
                <a:solidFill>
                  <a:srgbClr val="023334"/>
                </a:solidFill>
                <a:latin typeface="Montserrat"/>
              </a:rPr>
              <a:t>The Orb atop her staff pulsed, a rhythmic glow that resonated with her resolve. This was no ordinary artifact—it was alive, its energy coursing through her like a second heartbeat, powered with </a:t>
            </a:r>
            <a:r>
              <a:rPr lang="en-CA" sz="900" dirty="0" err="1">
                <a:solidFill>
                  <a:srgbClr val="023334"/>
                </a:solidFill>
                <a:latin typeface="Montserrat"/>
              </a:rPr>
              <a:t>Xilas</a:t>
            </a:r>
            <a:r>
              <a:rPr lang="en-CA" sz="900" dirty="0">
                <a:solidFill>
                  <a:srgbClr val="023334"/>
                </a:solidFill>
                <a:latin typeface="Montserrat"/>
              </a:rPr>
              <a:t>. She tightened her grip, the weight of its power both reassuring and daunting. Beyond the portal, the jagged shadows of </a:t>
            </a:r>
            <a:r>
              <a:rPr lang="en-CA" sz="900" dirty="0" err="1">
                <a:solidFill>
                  <a:srgbClr val="023334"/>
                </a:solidFill>
                <a:latin typeface="Montserrat"/>
              </a:rPr>
              <a:t>Mnemoros</a:t>
            </a:r>
            <a:r>
              <a:rPr lang="en-CA" sz="900" dirty="0">
                <a:solidFill>
                  <a:srgbClr val="023334"/>
                </a:solidFill>
                <a:latin typeface="Montserrat"/>
              </a:rPr>
              <a:t> and </a:t>
            </a:r>
            <a:r>
              <a:rPr lang="en-CA" sz="900" dirty="0" err="1">
                <a:solidFill>
                  <a:srgbClr val="023334"/>
                </a:solidFill>
                <a:latin typeface="Montserrat"/>
              </a:rPr>
              <a:t>Atroxys</a:t>
            </a:r>
            <a:r>
              <a:rPr lang="en-CA" sz="900" dirty="0">
                <a:solidFill>
                  <a:srgbClr val="023334"/>
                </a:solidFill>
                <a:latin typeface="Montserrat"/>
              </a:rPr>
              <a:t> began to take shape, skeletal figures wrapped in an aura of swirling red and black. She hadn’t yet met them, but the devastation they caused was unmistakable. She had seen it in the broken bodies and hollow stares of the people left in their wake—paralyzed, forgotten, consumed.</a:t>
            </a:r>
          </a:p>
          <a:p>
            <a:pPr marL="114300" indent="0" algn="ctr">
              <a:buNone/>
            </a:pPr>
            <a:endParaRPr lang="en-CA" sz="900" dirty="0">
              <a:solidFill>
                <a:srgbClr val="023334"/>
              </a:solidFill>
              <a:latin typeface="Montserrat"/>
            </a:endParaRPr>
          </a:p>
          <a:p>
            <a:pPr marL="114300" indent="0" algn="ctr">
              <a:buNone/>
            </a:pPr>
            <a:r>
              <a:rPr lang="en-CA" sz="900" dirty="0">
                <a:solidFill>
                  <a:srgbClr val="023334"/>
                </a:solidFill>
                <a:latin typeface="Montserrat"/>
              </a:rPr>
              <a:t>Behind her, the city’s skyline shimmered, a distant reminder of what she was leaving behind. Ahead, the jagged landscape of the Rift beckoned her into the unknown. The portal’s glow illuminated her solitude, a stark reflection of her journey. The Syndicate was scattered, fighting battles across the world. For now, she faced this challenge alone.</a:t>
            </a:r>
          </a:p>
          <a:p>
            <a:pPr marL="114300" indent="0" algn="ctr">
              <a:buNone/>
            </a:pPr>
            <a:endParaRPr lang="en-CA" sz="900" dirty="0">
              <a:solidFill>
                <a:srgbClr val="023334"/>
              </a:solidFill>
              <a:latin typeface="Montserrat"/>
            </a:endParaRPr>
          </a:p>
          <a:p>
            <a:pPr marL="114300" indent="0" algn="ctr">
              <a:buNone/>
            </a:pPr>
            <a:r>
              <a:rPr lang="en-CA" sz="900" dirty="0">
                <a:solidFill>
                  <a:srgbClr val="023334"/>
                </a:solidFill>
                <a:latin typeface="Montserrat"/>
              </a:rPr>
              <a:t>She stepped closer to the Rift, her breath steady despite the chaos swirling around her. The Orb flared brighter in her hands as if sensing her readiness. </a:t>
            </a:r>
            <a:r>
              <a:rPr lang="en-CA" sz="900" dirty="0" err="1">
                <a:solidFill>
                  <a:srgbClr val="023334"/>
                </a:solidFill>
                <a:latin typeface="Montserrat"/>
              </a:rPr>
              <a:t>Mnemoros</a:t>
            </a:r>
            <a:r>
              <a:rPr lang="en-CA" sz="900" dirty="0">
                <a:solidFill>
                  <a:srgbClr val="023334"/>
                </a:solidFill>
                <a:latin typeface="Montserrat"/>
              </a:rPr>
              <a:t> and </a:t>
            </a:r>
            <a:r>
              <a:rPr lang="en-CA" sz="900" dirty="0" err="1">
                <a:solidFill>
                  <a:srgbClr val="023334"/>
                </a:solidFill>
                <a:latin typeface="Montserrat"/>
              </a:rPr>
              <a:t>Atroxys</a:t>
            </a:r>
            <a:r>
              <a:rPr lang="en-CA" sz="900" dirty="0">
                <a:solidFill>
                  <a:srgbClr val="023334"/>
                </a:solidFill>
                <a:latin typeface="Montserrat"/>
              </a:rPr>
              <a:t> loomed like ghosts on the other side, their forms flickering in and out of focus. Though fear crept at the edges of her resolve, it never overtook her.</a:t>
            </a:r>
          </a:p>
          <a:p>
            <a:pPr marL="114300" indent="0" algn="ctr">
              <a:buNone/>
            </a:pPr>
            <a:endParaRPr lang="en-CA" sz="900" dirty="0">
              <a:solidFill>
                <a:srgbClr val="023334"/>
              </a:solidFill>
              <a:latin typeface="Montserrat"/>
            </a:endParaRPr>
          </a:p>
          <a:p>
            <a:pPr marL="114300" indent="0" algn="ctr">
              <a:buNone/>
            </a:pPr>
            <a:r>
              <a:rPr lang="en-CA" sz="900" dirty="0">
                <a:solidFill>
                  <a:srgbClr val="023334"/>
                </a:solidFill>
                <a:latin typeface="Montserrat"/>
              </a:rPr>
              <a:t>This wasn’t about proving herself or living up to the Syndicate’s mission. It was about answering the silent cries of those who couldn’t fight back. Zyra didn’t yet know how she would face the malevolent forces waiting beyond the Rift. But with every step forward, she made one thing clear—she would.</a:t>
            </a:r>
          </a:p>
          <a:p>
            <a:pPr marL="114300" indent="0" algn="ctr">
              <a:buNone/>
            </a:pPr>
            <a:endParaRPr lang="en-CA" sz="900" dirty="0">
              <a:solidFill>
                <a:srgbClr val="023334"/>
              </a:solidFill>
              <a:latin typeface="Montserrat"/>
            </a:endParaRPr>
          </a:p>
          <a:p>
            <a:pPr marL="114300" indent="0" algn="ctr">
              <a:buNone/>
            </a:pPr>
            <a:r>
              <a:rPr lang="en-CA" sz="900" dirty="0">
                <a:solidFill>
                  <a:srgbClr val="023334"/>
                </a:solidFill>
                <a:latin typeface="Montserrat"/>
              </a:rPr>
              <a:t>The portal pulsed as she crossed its threshold, the swirling energies enveloping her. Zyra didn’t look back.</a:t>
            </a:r>
          </a:p>
          <a:p>
            <a:pPr marL="114300" indent="0" algn="ctr">
              <a:buNone/>
            </a:pPr>
            <a:endParaRPr lang="en-CA" sz="900" dirty="0">
              <a:solidFill>
                <a:srgbClr val="023334"/>
              </a:solidFill>
              <a:latin typeface="Montserrat"/>
            </a:endParaRPr>
          </a:p>
          <a:p>
            <a:pPr marL="114300" indent="0" algn="l">
              <a:buNone/>
            </a:pPr>
            <a:endParaRPr lang="en-CA" sz="1000" dirty="0">
              <a:solidFill>
                <a:srgbClr val="023334"/>
              </a:solidFill>
              <a:latin typeface="Montserrat"/>
            </a:endParaRPr>
          </a:p>
        </p:txBody>
      </p:sp>
      <p:sp>
        <p:nvSpPr>
          <p:cNvPr id="81" name="Google Shape;81;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sp>
        <p:nvSpPr>
          <p:cNvPr id="82" name="Google Shape;82;p19"/>
          <p:cNvSpPr txBox="1"/>
          <p:nvPr/>
        </p:nvSpPr>
        <p:spPr>
          <a:xfrm>
            <a:off x="292200" y="381000"/>
            <a:ext cx="3987192"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023334"/>
                </a:solidFill>
                <a:latin typeface="Montserrat"/>
                <a:ea typeface="Montserrat"/>
                <a:cs typeface="Montserrat"/>
                <a:sym typeface="Montserrat"/>
              </a:rPr>
              <a:t>Zyra’s Resolve Part. 1</a:t>
            </a:r>
            <a:endParaRPr b="1" dirty="0">
              <a:solidFill>
                <a:srgbClr val="023334"/>
              </a:solidFill>
              <a:latin typeface="Montserrat"/>
              <a:ea typeface="Montserrat"/>
              <a:cs typeface="Montserrat"/>
              <a:sym typeface="Montserrat"/>
            </a:endParaRPr>
          </a:p>
        </p:txBody>
      </p:sp>
      <p:sp>
        <p:nvSpPr>
          <p:cNvPr id="83" name="Google Shape;83;p19"/>
          <p:cNvSpPr txBox="1"/>
          <p:nvPr/>
        </p:nvSpPr>
        <p:spPr>
          <a:xfrm>
            <a:off x="3434975" y="1183550"/>
            <a:ext cx="144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pic>
        <p:nvPicPr>
          <p:cNvPr id="2" name="Picture 1" descr="A person with long hair and glowing eyes holding a glowing object&#10;&#10;Description automatically generated">
            <a:extLst>
              <a:ext uri="{FF2B5EF4-FFF2-40B4-BE49-F238E27FC236}">
                <a16:creationId xmlns:a16="http://schemas.microsoft.com/office/drawing/2014/main" id="{C842529D-47CE-857D-8127-E22A0CC82B8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3999" cy="518432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1"/>
          <p:cNvSpPr txBox="1">
            <a:spLocks noGrp="1"/>
          </p:cNvSpPr>
          <p:nvPr>
            <p:ph type="body" idx="1"/>
          </p:nvPr>
        </p:nvSpPr>
        <p:spPr>
          <a:xfrm>
            <a:off x="311700" y="981372"/>
            <a:ext cx="8520600" cy="3681845"/>
          </a:xfrm>
          <a:prstGeom prst="rect">
            <a:avLst/>
          </a:prstGeom>
        </p:spPr>
        <p:txBody>
          <a:bodyPr spcFirstLastPara="1" wrap="square" lIns="91425" tIns="91425" rIns="91425" bIns="91425" anchor="t" anchorCtr="0">
            <a:normAutofit fontScale="25000" lnSpcReduction="20000"/>
          </a:bodyPr>
          <a:lstStyle/>
          <a:p>
            <a:pPr marL="114300" indent="0" algn="ctr">
              <a:buNone/>
            </a:pPr>
            <a:r>
              <a:rPr lang="en-CA" sz="4800" dirty="0">
                <a:solidFill>
                  <a:srgbClr val="023334"/>
                </a:solidFill>
                <a:latin typeface="Montserrat"/>
              </a:rPr>
              <a:t>The battlefield was chaos—a crumbling expanse of obsidian surrounded by jagged cliffs and a sky fractured by red lightning. Distorted memories floated like specters in the air, echoes of lives erased by </a:t>
            </a:r>
            <a:r>
              <a:rPr lang="en-CA" sz="4800" dirty="0" err="1">
                <a:solidFill>
                  <a:srgbClr val="023334"/>
                </a:solidFill>
                <a:latin typeface="Montserrat"/>
              </a:rPr>
              <a:t>Mnemoros</a:t>
            </a:r>
            <a:r>
              <a:rPr lang="en-CA" sz="4800" dirty="0">
                <a:solidFill>
                  <a:srgbClr val="023334"/>
                </a:solidFill>
                <a:latin typeface="Montserrat"/>
              </a:rPr>
              <a:t>.</a:t>
            </a:r>
          </a:p>
          <a:p>
            <a:pPr marL="114300" indent="0" algn="ctr">
              <a:buNone/>
            </a:pPr>
            <a:endParaRPr lang="en-CA" sz="4800" dirty="0">
              <a:solidFill>
                <a:srgbClr val="023334"/>
              </a:solidFill>
              <a:latin typeface="Montserrat"/>
            </a:endParaRPr>
          </a:p>
          <a:p>
            <a:pPr marL="114300" indent="0" algn="ctr">
              <a:buNone/>
            </a:pPr>
            <a:r>
              <a:rPr lang="en-CA" sz="4800" dirty="0">
                <a:solidFill>
                  <a:srgbClr val="023334"/>
                </a:solidFill>
                <a:latin typeface="Montserrat"/>
              </a:rPr>
              <a:t>Zyra faced them, her glowing staff raised defensively. </a:t>
            </a:r>
            <a:r>
              <a:rPr lang="en-CA" sz="4800" dirty="0" err="1">
                <a:solidFill>
                  <a:srgbClr val="023334"/>
                </a:solidFill>
                <a:latin typeface="Montserrat"/>
              </a:rPr>
              <a:t>Mnemoros</a:t>
            </a:r>
            <a:r>
              <a:rPr lang="en-CA" sz="4800" dirty="0">
                <a:solidFill>
                  <a:srgbClr val="023334"/>
                </a:solidFill>
                <a:latin typeface="Montserrat"/>
              </a:rPr>
              <a:t>, skeletal and spectral, extended his claws, warping the air with chaotic distortions that made the ground ripple unnaturally. Beside him, </a:t>
            </a:r>
            <a:r>
              <a:rPr lang="en-CA" sz="4800" dirty="0" err="1">
                <a:solidFill>
                  <a:srgbClr val="023334"/>
                </a:solidFill>
                <a:latin typeface="Montserrat"/>
              </a:rPr>
              <a:t>Atroxys</a:t>
            </a:r>
            <a:r>
              <a:rPr lang="en-CA" sz="4800" dirty="0">
                <a:solidFill>
                  <a:srgbClr val="023334"/>
                </a:solidFill>
                <a:latin typeface="Montserrat"/>
              </a:rPr>
              <a:t> towered in silence, his dark armor twisting with barbed tendrils, a glowing chain coiled tightly in his hand.</a:t>
            </a:r>
          </a:p>
          <a:p>
            <a:pPr marL="114300" indent="0" algn="ctr">
              <a:buNone/>
            </a:pPr>
            <a:endParaRPr lang="en-CA" sz="4800" dirty="0">
              <a:solidFill>
                <a:srgbClr val="023334"/>
              </a:solidFill>
              <a:latin typeface="Montserrat"/>
            </a:endParaRPr>
          </a:p>
          <a:p>
            <a:pPr marL="114300" indent="0" algn="ctr">
              <a:buNone/>
            </a:pPr>
            <a:r>
              <a:rPr lang="en-CA" sz="4800" dirty="0" err="1">
                <a:solidFill>
                  <a:srgbClr val="023334"/>
                </a:solidFill>
                <a:latin typeface="Montserrat"/>
              </a:rPr>
              <a:t>Mnemoros</a:t>
            </a:r>
            <a:r>
              <a:rPr lang="en-CA" sz="4800" dirty="0">
                <a:solidFill>
                  <a:srgbClr val="023334"/>
                </a:solidFill>
                <a:latin typeface="Montserrat"/>
              </a:rPr>
              <a:t> struck first, his claws slashing through reality itself. The battlefield warped and twisted, but Zyra’s shield flared brightly, deflecting the attack. She thrust her staff forward, channeling a brilliant beam of turquoise energy that struck </a:t>
            </a:r>
            <a:r>
              <a:rPr lang="en-CA" sz="4800" dirty="0" err="1">
                <a:solidFill>
                  <a:srgbClr val="023334"/>
                </a:solidFill>
                <a:latin typeface="Montserrat"/>
              </a:rPr>
              <a:t>Mnemoros</a:t>
            </a:r>
            <a:r>
              <a:rPr lang="en-CA" sz="4800" dirty="0">
                <a:solidFill>
                  <a:srgbClr val="023334"/>
                </a:solidFill>
                <a:latin typeface="Montserrat"/>
              </a:rPr>
              <a:t>, forcing his shadowy form to recoil.</a:t>
            </a:r>
          </a:p>
          <a:p>
            <a:pPr marL="114300" indent="0" algn="ctr">
              <a:buNone/>
            </a:pPr>
            <a:endParaRPr lang="en-CA" sz="4800" dirty="0">
              <a:solidFill>
                <a:srgbClr val="023334"/>
              </a:solidFill>
              <a:latin typeface="Montserrat"/>
            </a:endParaRPr>
          </a:p>
          <a:p>
            <a:pPr marL="114300" indent="0" algn="ctr">
              <a:buNone/>
            </a:pPr>
            <a:r>
              <a:rPr lang="en-CA" sz="4800" dirty="0" err="1">
                <a:solidFill>
                  <a:srgbClr val="023334"/>
                </a:solidFill>
                <a:latin typeface="Montserrat"/>
              </a:rPr>
              <a:t>Atroxys</a:t>
            </a:r>
            <a:r>
              <a:rPr lang="en-CA" sz="4800" dirty="0">
                <a:solidFill>
                  <a:srgbClr val="023334"/>
                </a:solidFill>
                <a:latin typeface="Montserrat"/>
              </a:rPr>
              <a:t> followed, his chain snapping forward like a serpent. It struck her shield with a deafening clash, barbs grinding against her defenses. Sparks flew as Zyra held her ground, the energy of the Lens surging through her. With a fierce cry, she shattered the chain’s grip, sending </a:t>
            </a:r>
            <a:r>
              <a:rPr lang="en-CA" sz="4800" dirty="0" err="1">
                <a:solidFill>
                  <a:srgbClr val="023334"/>
                </a:solidFill>
                <a:latin typeface="Montserrat"/>
              </a:rPr>
              <a:t>Atroxys</a:t>
            </a:r>
            <a:r>
              <a:rPr lang="en-CA" sz="4800" dirty="0">
                <a:solidFill>
                  <a:srgbClr val="023334"/>
                </a:solidFill>
                <a:latin typeface="Montserrat"/>
              </a:rPr>
              <a:t> staggering back.</a:t>
            </a:r>
          </a:p>
          <a:p>
            <a:pPr marL="114300" indent="0" algn="ctr">
              <a:buNone/>
            </a:pPr>
            <a:endParaRPr lang="en-CA" sz="4800" dirty="0">
              <a:solidFill>
                <a:srgbClr val="023334"/>
              </a:solidFill>
              <a:latin typeface="Montserrat"/>
            </a:endParaRPr>
          </a:p>
          <a:p>
            <a:pPr marL="114300" indent="0" algn="ctr">
              <a:buNone/>
            </a:pPr>
            <a:r>
              <a:rPr lang="en-CA" sz="4800" dirty="0">
                <a:solidFill>
                  <a:srgbClr val="023334"/>
                </a:solidFill>
                <a:latin typeface="Montserrat"/>
              </a:rPr>
              <a:t>For a moment, the storm above seemed to pause, the battlefield illuminated by the glow of her staff. Though outnumbered, Zyra stood tall, her fearless gaze fixed on the shadowy figures before her. The battle was far from over, but the light she wielded had begun to push back the darkness.</a:t>
            </a:r>
          </a:p>
          <a:p>
            <a:pPr marL="0" lvl="0" indent="0" algn="ctr" rtl="0">
              <a:spcBef>
                <a:spcPts val="0"/>
              </a:spcBef>
              <a:spcAft>
                <a:spcPts val="0"/>
              </a:spcAft>
              <a:buNone/>
            </a:pPr>
            <a:endParaRPr lang="en-CA" dirty="0"/>
          </a:p>
        </p:txBody>
      </p:sp>
      <p:sp>
        <p:nvSpPr>
          <p:cNvPr id="95" name="Google Shape;9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96" name="Google Shape;96;p21"/>
          <p:cNvSpPr txBox="1"/>
          <p:nvPr/>
        </p:nvSpPr>
        <p:spPr>
          <a:xfrm>
            <a:off x="292200" y="381000"/>
            <a:ext cx="4188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023334"/>
                </a:solidFill>
                <a:latin typeface="Montserrat"/>
                <a:ea typeface="Montserrat"/>
                <a:cs typeface="Montserrat"/>
                <a:sym typeface="Montserrat"/>
              </a:rPr>
              <a:t>First Strike</a:t>
            </a:r>
            <a:endParaRPr b="1" dirty="0">
              <a:solidFill>
                <a:srgbClr val="023334"/>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2" name="Google Shape;10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pic>
        <p:nvPicPr>
          <p:cNvPr id="3" name="Picture 2" descr="A person holding a light in front of a group of skeletons&#10;&#10;Description automatically generated">
            <a:extLst>
              <a:ext uri="{FF2B5EF4-FFF2-40B4-BE49-F238E27FC236}">
                <a16:creationId xmlns:a16="http://schemas.microsoft.com/office/drawing/2014/main" id="{718AADA5-37FF-EB04-1DB5-9726239B951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294409" cy="527026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3"/>
          <p:cNvSpPr txBox="1">
            <a:spLocks noGrp="1"/>
          </p:cNvSpPr>
          <p:nvPr>
            <p:ph type="body" idx="1"/>
          </p:nvPr>
        </p:nvSpPr>
        <p:spPr>
          <a:xfrm>
            <a:off x="311700" y="781200"/>
            <a:ext cx="8520600" cy="3981300"/>
          </a:xfrm>
          <a:prstGeom prst="rect">
            <a:avLst/>
          </a:prstGeom>
        </p:spPr>
        <p:txBody>
          <a:bodyPr spcFirstLastPara="1" wrap="square" lIns="91425" tIns="91425" rIns="91425" bIns="91425" anchor="t" anchorCtr="0">
            <a:normAutofit fontScale="62500" lnSpcReduction="20000"/>
          </a:bodyPr>
          <a:lstStyle/>
          <a:p>
            <a:pPr marL="0" lvl="0" indent="0" algn="ctr" rtl="0">
              <a:spcBef>
                <a:spcPts val="0"/>
              </a:spcBef>
              <a:spcAft>
                <a:spcPts val="0"/>
              </a:spcAft>
              <a:buNone/>
            </a:pPr>
            <a:endParaRPr lang="en" sz="1400" dirty="0">
              <a:solidFill>
                <a:srgbClr val="023334"/>
              </a:solidFill>
              <a:latin typeface="Montserrat"/>
              <a:sym typeface="Montserrat"/>
            </a:endParaRPr>
          </a:p>
          <a:p>
            <a:pPr marL="114300" indent="0" algn="ctr">
              <a:buNone/>
            </a:pPr>
            <a:r>
              <a:rPr lang="en-CA" sz="1600" dirty="0">
                <a:solidFill>
                  <a:srgbClr val="023334"/>
                </a:solidFill>
                <a:latin typeface="Montserrat"/>
              </a:rPr>
              <a:t>Zyra staggered, the staff flickering as the combined assault of </a:t>
            </a:r>
            <a:r>
              <a:rPr lang="en-CA" sz="1600" dirty="0" err="1">
                <a:solidFill>
                  <a:srgbClr val="023334"/>
                </a:solidFill>
                <a:latin typeface="Montserrat"/>
              </a:rPr>
              <a:t>Mnemoros</a:t>
            </a:r>
            <a:r>
              <a:rPr lang="en-CA" sz="1600" dirty="0">
                <a:solidFill>
                  <a:srgbClr val="023334"/>
                </a:solidFill>
                <a:latin typeface="Montserrat"/>
              </a:rPr>
              <a:t> and </a:t>
            </a:r>
            <a:r>
              <a:rPr lang="en-CA" sz="1600" dirty="0" err="1">
                <a:solidFill>
                  <a:srgbClr val="023334"/>
                </a:solidFill>
                <a:latin typeface="Montserrat"/>
              </a:rPr>
              <a:t>Atroxys</a:t>
            </a:r>
            <a:r>
              <a:rPr lang="en-CA" sz="1600" dirty="0">
                <a:solidFill>
                  <a:srgbClr val="023334"/>
                </a:solidFill>
                <a:latin typeface="Montserrat"/>
              </a:rPr>
              <a:t> bore down on her. The obsidian battlefield trembled beneath her feet, cracks radiating outward like veins of impending collapse. The power of the Orb, once radiant, dimmed under the relentless onslaught.</a:t>
            </a:r>
          </a:p>
          <a:p>
            <a:pPr marL="114300" indent="0" algn="ctr">
              <a:buNone/>
            </a:pPr>
            <a:endParaRPr lang="en-CA" sz="1600" dirty="0">
              <a:solidFill>
                <a:srgbClr val="023334"/>
              </a:solidFill>
              <a:latin typeface="Montserrat"/>
            </a:endParaRPr>
          </a:p>
          <a:p>
            <a:pPr marL="114300" indent="0" algn="ctr">
              <a:buNone/>
            </a:pPr>
            <a:r>
              <a:rPr lang="en-CA" sz="1600" dirty="0" err="1">
                <a:solidFill>
                  <a:srgbClr val="023334"/>
                </a:solidFill>
                <a:latin typeface="Montserrat"/>
              </a:rPr>
              <a:t>Mnemoros</a:t>
            </a:r>
            <a:r>
              <a:rPr lang="en-CA" sz="1600" dirty="0">
                <a:solidFill>
                  <a:srgbClr val="023334"/>
                </a:solidFill>
                <a:latin typeface="Montserrat"/>
              </a:rPr>
              <a:t> surged forward, his spectral claws distorting the air, while </a:t>
            </a:r>
            <a:r>
              <a:rPr lang="en-CA" sz="1600" dirty="0" err="1">
                <a:solidFill>
                  <a:srgbClr val="023334"/>
                </a:solidFill>
                <a:latin typeface="Montserrat"/>
              </a:rPr>
              <a:t>Atroxys’s</a:t>
            </a:r>
            <a:r>
              <a:rPr lang="en-CA" sz="1600" dirty="0">
                <a:solidFill>
                  <a:srgbClr val="023334"/>
                </a:solidFill>
                <a:latin typeface="Montserrat"/>
              </a:rPr>
              <a:t> shattered chains reformed, writhing like serpents eager to strike. Zyra braced herself, her knees threatening to give way as the Lens struggled to keep up with the overwhelming darkness pressing in.</a:t>
            </a:r>
          </a:p>
          <a:p>
            <a:pPr marL="114300" indent="0" algn="ctr">
              <a:buNone/>
            </a:pPr>
            <a:endParaRPr lang="en-CA" sz="1600" dirty="0">
              <a:solidFill>
                <a:srgbClr val="023334"/>
              </a:solidFill>
              <a:latin typeface="Montserrat"/>
            </a:endParaRPr>
          </a:p>
          <a:p>
            <a:pPr marL="114300" indent="0" algn="ctr">
              <a:buNone/>
            </a:pPr>
            <a:r>
              <a:rPr lang="en-CA" sz="1600" dirty="0">
                <a:solidFill>
                  <a:srgbClr val="023334"/>
                </a:solidFill>
                <a:latin typeface="Montserrat"/>
              </a:rPr>
              <a:t>For a moment, it seemed she would fail. Her breaths came in shallow gasps, her vision blurred, and her grip on the staff faltered. The red lightning overhead burned fiercely, as if the storm itself fed on her exhaustion. Yet somewhere deep inside, a flicker of resolve remained.</a:t>
            </a:r>
          </a:p>
          <a:p>
            <a:pPr marL="114300" indent="0" algn="ctr">
              <a:buNone/>
            </a:pPr>
            <a:endParaRPr lang="en-CA" sz="1600" dirty="0">
              <a:solidFill>
                <a:srgbClr val="023334"/>
              </a:solidFill>
              <a:latin typeface="Montserrat"/>
            </a:endParaRPr>
          </a:p>
          <a:p>
            <a:pPr marL="114300" indent="0" algn="ctr">
              <a:buNone/>
            </a:pPr>
            <a:r>
              <a:rPr lang="en-CA" sz="1600" dirty="0">
                <a:solidFill>
                  <a:srgbClr val="023334"/>
                </a:solidFill>
                <a:latin typeface="Montserrat"/>
              </a:rPr>
              <a:t>Her yellow eyes narrowed. The Orb at the tip of her staff pulsed faintly, a heartbeat of energy that refused to fade. As </a:t>
            </a:r>
            <a:r>
              <a:rPr lang="en-CA" sz="1600" dirty="0" err="1">
                <a:solidFill>
                  <a:srgbClr val="023334"/>
                </a:solidFill>
                <a:latin typeface="Montserrat"/>
              </a:rPr>
              <a:t>Mnemoros</a:t>
            </a:r>
            <a:r>
              <a:rPr lang="en-CA" sz="1600" dirty="0">
                <a:solidFill>
                  <a:srgbClr val="023334"/>
                </a:solidFill>
                <a:latin typeface="Montserrat"/>
              </a:rPr>
              <a:t> lunged, Zyra let out a fierce cry, raising her staff one last time. The pulse grew brighter, sending a thin shockwave outward. It wasn’t enough to drive them back entirely, but it forced them to hesitate, their attacks faltering.</a:t>
            </a:r>
          </a:p>
          <a:p>
            <a:pPr marL="114300" indent="0" algn="ctr">
              <a:buNone/>
            </a:pPr>
            <a:endParaRPr lang="en-CA" sz="1600" dirty="0">
              <a:solidFill>
                <a:srgbClr val="023334"/>
              </a:solidFill>
              <a:latin typeface="Montserrat"/>
            </a:endParaRPr>
          </a:p>
          <a:p>
            <a:pPr marL="114300" indent="0" algn="ctr">
              <a:buNone/>
            </a:pPr>
            <a:r>
              <a:rPr lang="en-CA" sz="1600" dirty="0">
                <a:solidFill>
                  <a:srgbClr val="023334"/>
                </a:solidFill>
                <a:latin typeface="Montserrat"/>
              </a:rPr>
              <a:t>The cracks beneath her glowed faintly with turquoise light, and the storm above seemed to pause for a brief moment, as if holding its breath. In that moment, Zyra steadied herself, gripping her staff with renewed determination. Her power wasn’t fully unleashed—yet—but something had shifted. A spark of hope, fragile but undeniable, ignited in her.</a:t>
            </a:r>
          </a:p>
          <a:p>
            <a:pPr marL="114300" indent="0" algn="ctr">
              <a:buNone/>
            </a:pPr>
            <a:endParaRPr lang="en-CA" sz="1600" dirty="0">
              <a:solidFill>
                <a:srgbClr val="023334"/>
              </a:solidFill>
              <a:latin typeface="Montserrat"/>
            </a:endParaRPr>
          </a:p>
          <a:p>
            <a:pPr marL="114300" indent="0" algn="ctr">
              <a:buNone/>
            </a:pPr>
            <a:r>
              <a:rPr lang="en-CA" sz="1600" dirty="0">
                <a:solidFill>
                  <a:srgbClr val="023334"/>
                </a:solidFill>
                <a:latin typeface="Montserrat"/>
              </a:rPr>
              <a:t>The storm roared back to life, the darkness pressing in again. But as Zyra stood against it, battered but unyielding, a memory flashed in her mind—a moment from her training aboard the Syndicate’s ship. It was a memory of focus, of discipline, and of what the Lens was truly capable of.</a:t>
            </a:r>
          </a:p>
          <a:p>
            <a:pPr marL="114300" indent="0" algn="ctr">
              <a:buNone/>
            </a:pPr>
            <a:endParaRPr lang="en-CA" sz="1600" dirty="0">
              <a:solidFill>
                <a:srgbClr val="023334"/>
              </a:solidFill>
              <a:latin typeface="Montserrat"/>
            </a:endParaRPr>
          </a:p>
          <a:p>
            <a:pPr marL="114300" indent="0" algn="ctr">
              <a:buNone/>
            </a:pPr>
            <a:r>
              <a:rPr lang="en-CA" sz="1600" dirty="0">
                <a:solidFill>
                  <a:srgbClr val="023334"/>
                </a:solidFill>
                <a:latin typeface="Montserrat"/>
              </a:rPr>
              <a:t>And for the first time, it felt within reach.</a:t>
            </a:r>
          </a:p>
          <a:p>
            <a:pPr marL="0" lvl="0" indent="0" algn="ctr" rtl="0">
              <a:spcBef>
                <a:spcPts val="0"/>
              </a:spcBef>
              <a:spcAft>
                <a:spcPts val="0"/>
              </a:spcAft>
              <a:buNone/>
            </a:pPr>
            <a:endParaRPr dirty="0"/>
          </a:p>
        </p:txBody>
      </p:sp>
      <p:sp>
        <p:nvSpPr>
          <p:cNvPr id="108" name="Google Shape;108;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sp>
        <p:nvSpPr>
          <p:cNvPr id="109" name="Google Shape;109;p23"/>
          <p:cNvSpPr txBox="1"/>
          <p:nvPr/>
        </p:nvSpPr>
        <p:spPr>
          <a:xfrm>
            <a:off x="292200" y="381000"/>
            <a:ext cx="285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023334"/>
                </a:solidFill>
                <a:latin typeface="Montserrat"/>
                <a:ea typeface="Montserrat"/>
                <a:cs typeface="Montserrat"/>
                <a:sym typeface="Montserrat"/>
              </a:rPr>
              <a:t>Triumph of Light?</a:t>
            </a:r>
            <a:endParaRPr b="1" dirty="0">
              <a:solidFill>
                <a:srgbClr val="023334"/>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5" name="Google Shape;115;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pic>
        <p:nvPicPr>
          <p:cNvPr id="3" name="Picture 2" descr="A cartoon of a person and skeletons&#10;&#10;Description automatically generated">
            <a:extLst>
              <a:ext uri="{FF2B5EF4-FFF2-40B4-BE49-F238E27FC236}">
                <a16:creationId xmlns:a16="http://schemas.microsoft.com/office/drawing/2014/main" id="{229FE5C7-EA7D-3087-070D-83BF006F68E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4000" cy="522514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a:extLst>
            <a:ext uri="{FF2B5EF4-FFF2-40B4-BE49-F238E27FC236}">
              <a16:creationId xmlns:a16="http://schemas.microsoft.com/office/drawing/2014/main" id="{78A52766-C9B4-1F89-98BA-17A2A9B6088C}"/>
            </a:ext>
          </a:extLst>
        </p:cNvPr>
        <p:cNvGrpSpPr/>
        <p:nvPr/>
      </p:nvGrpSpPr>
      <p:grpSpPr>
        <a:xfrm>
          <a:off x="0" y="0"/>
          <a:ext cx="0" cy="0"/>
          <a:chOff x="0" y="0"/>
          <a:chExt cx="0" cy="0"/>
        </a:xfrm>
      </p:grpSpPr>
      <p:sp>
        <p:nvSpPr>
          <p:cNvPr id="120" name="Google Shape;120;p25">
            <a:extLst>
              <a:ext uri="{FF2B5EF4-FFF2-40B4-BE49-F238E27FC236}">
                <a16:creationId xmlns:a16="http://schemas.microsoft.com/office/drawing/2014/main" id="{8F66C83A-3E71-B4BB-6FA8-264161B39008}"/>
              </a:ext>
            </a:extLst>
          </p:cNvPr>
          <p:cNvSpPr txBox="1">
            <a:spLocks noGrp="1"/>
          </p:cNvSpPr>
          <p:nvPr>
            <p:ph type="body" idx="1"/>
          </p:nvPr>
        </p:nvSpPr>
        <p:spPr>
          <a:xfrm>
            <a:off x="331200" y="781200"/>
            <a:ext cx="8520600" cy="741600"/>
          </a:xfrm>
          <a:prstGeom prst="rect">
            <a:avLst/>
          </a:prstGeom>
        </p:spPr>
        <p:txBody>
          <a:bodyPr spcFirstLastPara="1" wrap="square" lIns="91425" tIns="91425" rIns="91425" bIns="91425" anchor="t" anchorCtr="0">
            <a:noAutofit/>
          </a:bodyPr>
          <a:lstStyle/>
          <a:p>
            <a:pPr marL="114300" indent="0" algn="ctr">
              <a:buNone/>
            </a:pPr>
            <a:r>
              <a:rPr lang="en-CA" sz="1200" dirty="0">
                <a:solidFill>
                  <a:srgbClr val="023334"/>
                </a:solidFill>
                <a:latin typeface="Montserrat"/>
              </a:rPr>
              <a:t>The Chamber of Echoes shimmered with quiet energy. Zyra stood on a glowing circular platform, surrounded by floating glyphs and beams of light—each holding the memories of past Keepers. The chamber blended ancient and futuristic designs, its metallic pillars etched with glowing inscriptions.</a:t>
            </a:r>
          </a:p>
          <a:p>
            <a:pPr marL="114300" indent="0" algn="ctr">
              <a:buNone/>
            </a:pPr>
            <a:endParaRPr lang="en-CA" sz="1200" dirty="0">
              <a:solidFill>
                <a:srgbClr val="023334"/>
              </a:solidFill>
              <a:latin typeface="Montserrat"/>
            </a:endParaRPr>
          </a:p>
          <a:p>
            <a:pPr marL="114300" indent="0" algn="ctr">
              <a:buNone/>
            </a:pPr>
            <a:r>
              <a:rPr lang="en-CA" sz="1200" dirty="0">
                <a:solidFill>
                  <a:srgbClr val="023334"/>
                </a:solidFill>
                <a:latin typeface="Montserrat"/>
              </a:rPr>
              <a:t>Zyra held her staff cautiously, the turquoise light faint and hesitant. Before her, a spectral figure of a former Keeper emerged, its presence commanding yet calm. It extended its hands toward her. “The Orb of Healing reflects what is within you,” the Keeper said. “Show me your resolve.”</a:t>
            </a:r>
          </a:p>
          <a:p>
            <a:pPr marL="114300" indent="0" algn="ctr">
              <a:buNone/>
            </a:pPr>
            <a:endParaRPr lang="en-CA" sz="1200" dirty="0">
              <a:solidFill>
                <a:srgbClr val="023334"/>
              </a:solidFill>
              <a:latin typeface="Montserrat"/>
            </a:endParaRPr>
          </a:p>
          <a:p>
            <a:pPr marL="114300" indent="0" algn="ctr">
              <a:buNone/>
            </a:pPr>
            <a:r>
              <a:rPr lang="en-CA" sz="1200" dirty="0">
                <a:solidFill>
                  <a:srgbClr val="023334"/>
                </a:solidFill>
                <a:latin typeface="Montserrat"/>
              </a:rPr>
              <a:t>Taking a breath, Zyra stepped forward. The glyphs pulsed brighter, their energy circling her like threads of light. Her staff hummed softly, its glow syncing with the rhythm of the chamber. Doubts flickered in her mind—images of a broken Earth and the suffering she would face—but she pushed them aside, focusing on a single thought:</a:t>
            </a:r>
            <a:r>
              <a:rPr lang="en-CA" sz="1200" i="1" dirty="0">
                <a:solidFill>
                  <a:srgbClr val="023334"/>
                </a:solidFill>
                <a:latin typeface="Montserrat"/>
              </a:rPr>
              <a:t> I must help them</a:t>
            </a:r>
            <a:r>
              <a:rPr lang="en-CA" sz="1200" dirty="0">
                <a:solidFill>
                  <a:srgbClr val="023334"/>
                </a:solidFill>
                <a:latin typeface="Montserrat"/>
              </a:rPr>
              <a:t>.</a:t>
            </a:r>
          </a:p>
          <a:p>
            <a:pPr marL="114300" indent="0" algn="ctr">
              <a:buNone/>
            </a:pPr>
            <a:endParaRPr lang="en-CA" sz="1200" dirty="0">
              <a:solidFill>
                <a:srgbClr val="023334"/>
              </a:solidFill>
              <a:latin typeface="Montserrat"/>
            </a:endParaRPr>
          </a:p>
          <a:p>
            <a:pPr marL="114300" indent="0" algn="ctr">
              <a:buNone/>
            </a:pPr>
            <a:r>
              <a:rPr lang="en-CA" sz="1200" dirty="0">
                <a:solidFill>
                  <a:srgbClr val="023334"/>
                </a:solidFill>
                <a:latin typeface="Montserrat"/>
              </a:rPr>
              <a:t>The turquoise light flared suddenly, the beams of energy weaving into a radiant web around her. The Keeper’s voice softened. “You begin to see. But strength alone will not save the world. It is what you choose to do with it that matters.”</a:t>
            </a:r>
          </a:p>
          <a:p>
            <a:pPr marL="114300" indent="0" algn="ctr">
              <a:buNone/>
            </a:pPr>
            <a:endParaRPr lang="en-CA" sz="1200" dirty="0">
              <a:solidFill>
                <a:srgbClr val="023334"/>
              </a:solidFill>
              <a:latin typeface="Montserrat"/>
            </a:endParaRPr>
          </a:p>
          <a:p>
            <a:pPr marL="114300" indent="0" algn="ctr">
              <a:buNone/>
            </a:pPr>
            <a:r>
              <a:rPr lang="en-CA" sz="1200" dirty="0">
                <a:solidFill>
                  <a:srgbClr val="023334"/>
                </a:solidFill>
                <a:latin typeface="Montserrat"/>
              </a:rPr>
              <a:t>As the light dimmed, Zyra opened her eyes, feeling a faint but unmistakable connection to the Orb. She wasn’t ready yet—but she was closer.</a:t>
            </a:r>
          </a:p>
        </p:txBody>
      </p:sp>
      <p:sp>
        <p:nvSpPr>
          <p:cNvPr id="121" name="Google Shape;121;p25">
            <a:extLst>
              <a:ext uri="{FF2B5EF4-FFF2-40B4-BE49-F238E27FC236}">
                <a16:creationId xmlns:a16="http://schemas.microsoft.com/office/drawing/2014/main" id="{95748809-C508-61DB-7577-2D52D0CC8CDA}"/>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
        <p:nvSpPr>
          <p:cNvPr id="122" name="Google Shape;122;p25">
            <a:extLst>
              <a:ext uri="{FF2B5EF4-FFF2-40B4-BE49-F238E27FC236}">
                <a16:creationId xmlns:a16="http://schemas.microsoft.com/office/drawing/2014/main" id="{6A4AF436-4DC7-59A6-72E9-756F25EFDE58}"/>
              </a:ext>
            </a:extLst>
          </p:cNvPr>
          <p:cNvSpPr txBox="1"/>
          <p:nvPr/>
        </p:nvSpPr>
        <p:spPr>
          <a:xfrm>
            <a:off x="292200" y="381000"/>
            <a:ext cx="3804312"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023334"/>
                </a:solidFill>
                <a:latin typeface="Montserrat"/>
                <a:ea typeface="Montserrat"/>
                <a:cs typeface="Montserrat"/>
                <a:sym typeface="Montserrat"/>
              </a:rPr>
              <a:t>Echoes of the Keepers</a:t>
            </a:r>
            <a:endParaRPr b="1" dirty="0">
              <a:solidFill>
                <a:srgbClr val="023334"/>
              </a:solidFill>
              <a:latin typeface="Montserrat"/>
              <a:ea typeface="Montserrat"/>
              <a:cs typeface="Montserrat"/>
              <a:sym typeface="Montserrat"/>
            </a:endParaRPr>
          </a:p>
        </p:txBody>
      </p:sp>
    </p:spTree>
    <p:extLst>
      <p:ext uri="{BB962C8B-B14F-4D97-AF65-F5344CB8AC3E}">
        <p14:creationId xmlns:p14="http://schemas.microsoft.com/office/powerpoint/2010/main" val="359696403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c425ada6-8810-416d-9013-dcf013a31722">
      <Terms xmlns="http://schemas.microsoft.com/office/infopath/2007/PartnerControls"/>
    </lcf76f155ced4ddcb4097134ff3c332f>
    <TaxCatchAll xmlns="5b95a7cb-e22b-4e4c-880d-022d72d11752" xsi:nil="true"/>
    <MediaLengthInSeconds xmlns="c425ada6-8810-416d-9013-dcf013a3172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5D6936C3124EA4782E0B6522F2B3CDF" ma:contentTypeVersion="12" ma:contentTypeDescription="Create a new document." ma:contentTypeScope="" ma:versionID="22e25d042e12408799db66b577055d45">
  <xsd:schema xmlns:xsd="http://www.w3.org/2001/XMLSchema" xmlns:xs="http://www.w3.org/2001/XMLSchema" xmlns:p="http://schemas.microsoft.com/office/2006/metadata/properties" xmlns:ns2="c425ada6-8810-416d-9013-dcf013a31722" xmlns:ns3="5b95a7cb-e22b-4e4c-880d-022d72d11752" targetNamespace="http://schemas.microsoft.com/office/2006/metadata/properties" ma:root="true" ma:fieldsID="d4b4ee62c0ca7e3e6dc3ccbfdeba6b71" ns2:_="" ns3:_="">
    <xsd:import namespace="c425ada6-8810-416d-9013-dcf013a31722"/>
    <xsd:import namespace="5b95a7cb-e22b-4e4c-880d-022d72d1175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ServiceDateTaken" minOccurs="0"/>
                <xsd:element ref="ns2:MediaLengthInSeconds" minOccurs="0"/>
                <xsd:element ref="ns2:MediaServiceOCR"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25ada6-8810-416d-9013-dcf013a31722"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b18e087a-53db-4cd3-bc09-e3595ca5546a"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Location" ma:index="19"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b95a7cb-e22b-4e4c-880d-022d72d1175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eb889f40-7801-4fba-ad07-ab6726eda59c}" ma:internalName="TaxCatchAll" ma:showField="CatchAllData" ma:web="5b95a7cb-e22b-4e4c-880d-022d72d1175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B26B394-89B5-4666-9904-BC03C7D6169C}">
  <ds:schemaRefs>
    <ds:schemaRef ds:uri="http://schemas.microsoft.com/sharepoint/v3/contenttype/forms"/>
  </ds:schemaRefs>
</ds:datastoreItem>
</file>

<file path=customXml/itemProps2.xml><?xml version="1.0" encoding="utf-8"?>
<ds:datastoreItem xmlns:ds="http://schemas.openxmlformats.org/officeDocument/2006/customXml" ds:itemID="{142C34AC-158D-4A98-9665-C53D50CC4AD3}">
  <ds:schemaRefs>
    <ds:schemaRef ds:uri="http://schemas.microsoft.com/office/2006/metadata/properties"/>
    <ds:schemaRef ds:uri="http://schemas.microsoft.com/office/infopath/2007/PartnerControls"/>
    <ds:schemaRef ds:uri="c425ada6-8810-416d-9013-dcf013a31722"/>
    <ds:schemaRef ds:uri="5b95a7cb-e22b-4e4c-880d-022d72d11752"/>
  </ds:schemaRefs>
</ds:datastoreItem>
</file>

<file path=customXml/itemProps3.xml><?xml version="1.0" encoding="utf-8"?>
<ds:datastoreItem xmlns:ds="http://schemas.openxmlformats.org/officeDocument/2006/customXml" ds:itemID="{606BEA9D-C08B-4DC1-B6D3-E17CFF16BB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425ada6-8810-416d-9013-dcf013a31722"/>
    <ds:schemaRef ds:uri="5b95a7cb-e22b-4e4c-880d-022d72d1175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103</TotalTime>
  <Words>2711</Words>
  <Application>Microsoft Macintosh PowerPoint</Application>
  <PresentationFormat>On-screen Show (16:9)</PresentationFormat>
  <Paragraphs>147</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Montserrat</vt:lpstr>
      <vt:lpstr>Montserrat Medium</vt: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Akeem Gardner</cp:lastModifiedBy>
  <cp:revision>8</cp:revision>
  <dcterms:modified xsi:type="dcterms:W3CDTF">2025-01-26T02:12:47Z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0x010100E5D6936C3124EA4782E0B6522F2B3CDF</vt:lpwstr>
  </property>
  <property fmtid="{D5CDD505-2E9C-101B-9397-08002B2CF9AE}" pid="3" name="Order">
    <vt:r8>8700</vt:r8>
  </property>
  <property fmtid="{D5CDD505-2E9C-101B-9397-08002B2CF9AE}" pid="4" name="_ExtendedDescription">
    <vt:lpwstr/>
  </property>
  <property fmtid="{D5CDD505-2E9C-101B-9397-08002B2CF9AE}" pid="5" name="TriggerFlowInfo">
    <vt:lpwstr/>
  </property>
  <property fmtid="{D5CDD505-2E9C-101B-9397-08002B2CF9AE}" pid="6" name="_SourceUrl">
    <vt:lpwstr/>
  </property>
  <property fmtid="{D5CDD505-2E9C-101B-9397-08002B2CF9AE}" pid="7" name="_SharedFileIndex">
    <vt:lpwstr/>
  </property>
  <property fmtid="{D5CDD505-2E9C-101B-9397-08002B2CF9AE}" pid="8" name="ComplianceAssetId">
    <vt:lpwstr/>
  </property>
</Properties>
</file>